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ambria Math" panose="02040503050406030204" pitchFamily="18" charset="0"/>
      <p:regular r:id="rId18"/>
    </p:embeddedFont>
    <p:embeddedFont>
      <p:font typeface="Francois One" panose="020B0604020202020204" charset="0"/>
      <p:regular r:id="rId19"/>
    </p:embeddedFont>
    <p:embeddedFont>
      <p:font typeface="Gagalin" panose="020B0604020202020204" charset="0"/>
      <p:regular r:id="rId20"/>
    </p:embeddedFont>
    <p:embeddedFont>
      <p:font typeface="Montserrat" panose="00000500000000000000" pitchFamily="2" charset="0"/>
      <p:regular r:id="rId21"/>
      <p:bold r:id="rId22"/>
      <p:italic r:id="rId23"/>
      <p:bold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B6B0D4-F07F-1132-7D97-8681E183A1E9}" v="136" dt="2023-04-18T11:58:23.1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5.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22.png"/><Relationship Id="rId4" Type="http://schemas.openxmlformats.org/officeDocument/2006/relationships/image" Target="../media/image16.svg"/><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5.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6.svg"/><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5.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6.sv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11.png"/><Relationship Id="rId4" Type="http://schemas.openxmlformats.org/officeDocument/2006/relationships/image" Target="../media/image3.sv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14.png"/><Relationship Id="rId4" Type="http://schemas.openxmlformats.org/officeDocument/2006/relationships/image" Target="../media/image3.sv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5.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6.sv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5.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19.png"/><Relationship Id="rId4" Type="http://schemas.openxmlformats.org/officeDocument/2006/relationships/image" Target="../media/image16.sv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5.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6.sv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5.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6.sv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21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10082563" y="0"/>
            <a:ext cx="8205437" cy="7056676"/>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7056676"/>
            <a:ext cx="3756191" cy="3230324"/>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953862" y="1381131"/>
            <a:ext cx="1195290" cy="745562"/>
          </a:xfrm>
          <a:prstGeom prst="rect">
            <a:avLst/>
          </a:prstGeom>
        </p:spPr>
      </p:pic>
      <p:sp>
        <p:nvSpPr>
          <p:cNvPr id="6" name="TextBox 6"/>
          <p:cNvSpPr txBox="1"/>
          <p:nvPr/>
        </p:nvSpPr>
        <p:spPr>
          <a:xfrm>
            <a:off x="2106989" y="1447806"/>
            <a:ext cx="7711065" cy="2024792"/>
          </a:xfrm>
          <a:prstGeom prst="rect">
            <a:avLst/>
          </a:prstGeom>
        </p:spPr>
        <p:txBody>
          <a:bodyPr lIns="0" tIns="0" rIns="0" bIns="0" rtlCol="0" anchor="t">
            <a:spAutoFit/>
          </a:bodyPr>
          <a:lstStyle/>
          <a:p>
            <a:pPr>
              <a:lnSpc>
                <a:spcPts val="7900"/>
              </a:lnSpc>
            </a:pPr>
            <a:r>
              <a:rPr lang="en-US" sz="7182" err="1">
                <a:solidFill>
                  <a:srgbClr val="FFFFFF"/>
                </a:solidFill>
                <a:latin typeface="Francois One"/>
              </a:rPr>
              <a:t>Mã</a:t>
            </a:r>
            <a:r>
              <a:rPr lang="en-US" sz="7182">
                <a:solidFill>
                  <a:srgbClr val="FFFFFF"/>
                </a:solidFill>
                <a:latin typeface="Francois One"/>
              </a:rPr>
              <a:t> </a:t>
            </a:r>
            <a:r>
              <a:rPr lang="en-US" sz="7182" err="1">
                <a:solidFill>
                  <a:srgbClr val="FFFFFF"/>
                </a:solidFill>
                <a:latin typeface="Francois One"/>
              </a:rPr>
              <a:t>hóa</a:t>
            </a:r>
            <a:r>
              <a:rPr lang="en-US" sz="7182">
                <a:solidFill>
                  <a:srgbClr val="FFFFFF"/>
                </a:solidFill>
                <a:latin typeface="Francois One"/>
              </a:rPr>
              <a:t> </a:t>
            </a:r>
            <a:r>
              <a:rPr lang="en-US" sz="7182" err="1">
                <a:solidFill>
                  <a:srgbClr val="FFFFFF"/>
                </a:solidFill>
                <a:latin typeface="Francois One"/>
              </a:rPr>
              <a:t>dòng</a:t>
            </a:r>
            <a:r>
              <a:rPr lang="en-US" sz="7182">
                <a:solidFill>
                  <a:srgbClr val="FFFFFF"/>
                </a:solidFill>
                <a:latin typeface="Francois One"/>
              </a:rPr>
              <a:t> CRYPTMT VERSION 3</a:t>
            </a:r>
          </a:p>
        </p:txBody>
      </p:sp>
      <p:sp>
        <p:nvSpPr>
          <p:cNvPr id="7" name="AutoShape 7"/>
          <p:cNvSpPr/>
          <p:nvPr/>
        </p:nvSpPr>
        <p:spPr>
          <a:xfrm>
            <a:off x="2106989" y="5090483"/>
            <a:ext cx="1464071" cy="0"/>
          </a:xfrm>
          <a:prstGeom prst="line">
            <a:avLst/>
          </a:prstGeom>
          <a:ln w="9525" cap="rnd">
            <a:solidFill>
              <a:srgbClr val="FFFFFF"/>
            </a:solidFill>
            <a:prstDash val="solid"/>
            <a:headEnd type="none" w="sm" len="sm"/>
            <a:tailEnd type="none" w="sm" len="sm"/>
          </a:ln>
        </p:spPr>
      </p:sp>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784545" y="7594535"/>
            <a:ext cx="1370179" cy="1077303"/>
          </a:xfrm>
          <a:prstGeom prst="rect">
            <a:avLst/>
          </a:prstGeom>
        </p:spPr>
      </p:pic>
      <p:pic>
        <p:nvPicPr>
          <p:cNvPr id="9" name="Picture 9"/>
          <p:cNvPicPr>
            <a:picLocks noChangeAspect="1"/>
          </p:cNvPicPr>
          <p:nvPr/>
        </p:nvPicPr>
        <p:blipFill>
          <a:blip r:embed="rId9"/>
          <a:srcRect/>
          <a:stretch>
            <a:fillRect/>
          </a:stretch>
        </p:blipFill>
        <p:spPr>
          <a:xfrm flipH="1">
            <a:off x="9604615" y="1028700"/>
            <a:ext cx="8188747" cy="8229600"/>
          </a:xfrm>
          <a:prstGeom prst="rect">
            <a:avLst/>
          </a:prstGeom>
        </p:spPr>
      </p:pic>
      <p:sp>
        <p:nvSpPr>
          <p:cNvPr id="10" name="TextBox 10"/>
          <p:cNvSpPr txBox="1"/>
          <p:nvPr/>
        </p:nvSpPr>
        <p:spPr>
          <a:xfrm>
            <a:off x="2106989" y="5423178"/>
            <a:ext cx="5042164" cy="3248660"/>
          </a:xfrm>
          <a:prstGeom prst="rect">
            <a:avLst/>
          </a:prstGeom>
        </p:spPr>
        <p:txBody>
          <a:bodyPr lIns="0" tIns="0" rIns="0" bIns="0" rtlCol="0" anchor="t">
            <a:spAutoFit/>
          </a:bodyPr>
          <a:lstStyle/>
          <a:p>
            <a:pPr>
              <a:lnSpc>
                <a:spcPts val="2860"/>
              </a:lnSpc>
            </a:pPr>
            <a:r>
              <a:rPr lang="en-US" sz="2200">
                <a:solidFill>
                  <a:srgbClr val="FFFFFF"/>
                </a:solidFill>
                <a:latin typeface="Montserrat"/>
              </a:rPr>
              <a:t>Nhóm 8:</a:t>
            </a:r>
          </a:p>
          <a:p>
            <a:pPr>
              <a:lnSpc>
                <a:spcPts val="2860"/>
              </a:lnSpc>
            </a:pPr>
            <a:endParaRPr lang="en-US" sz="2200">
              <a:solidFill>
                <a:srgbClr val="FFFFFF"/>
              </a:solidFill>
              <a:latin typeface="Montserrat"/>
            </a:endParaRPr>
          </a:p>
          <a:p>
            <a:pPr>
              <a:lnSpc>
                <a:spcPts val="2860"/>
              </a:lnSpc>
            </a:pPr>
            <a:r>
              <a:rPr lang="en-US" sz="2200">
                <a:solidFill>
                  <a:srgbClr val="FFFFFF"/>
                </a:solidFill>
                <a:latin typeface="Montserrat"/>
              </a:rPr>
              <a:t>Lê Minh Tuấn - 20203916</a:t>
            </a:r>
          </a:p>
          <a:p>
            <a:pPr>
              <a:lnSpc>
                <a:spcPts val="2860"/>
              </a:lnSpc>
            </a:pPr>
            <a:r>
              <a:rPr lang="en-US" sz="2200">
                <a:solidFill>
                  <a:srgbClr val="FFFFFF"/>
                </a:solidFill>
                <a:latin typeface="Montserrat"/>
              </a:rPr>
              <a:t>Nguyễn Huy Toàn - 20203890</a:t>
            </a:r>
          </a:p>
          <a:p>
            <a:pPr>
              <a:lnSpc>
                <a:spcPts val="2860"/>
              </a:lnSpc>
            </a:pPr>
            <a:r>
              <a:rPr lang="en-US" sz="2200">
                <a:solidFill>
                  <a:srgbClr val="FFFFFF"/>
                </a:solidFill>
                <a:latin typeface="Montserrat"/>
              </a:rPr>
              <a:t>Trần Duy Anh - 20203872</a:t>
            </a:r>
          </a:p>
          <a:p>
            <a:pPr>
              <a:lnSpc>
                <a:spcPts val="2860"/>
              </a:lnSpc>
            </a:pPr>
            <a:r>
              <a:rPr lang="en-US" sz="2200">
                <a:solidFill>
                  <a:srgbClr val="FFFFFF"/>
                </a:solidFill>
                <a:latin typeface="Montserrat"/>
              </a:rPr>
              <a:t>Ngô Thị Thu Thủy - 20203888</a:t>
            </a:r>
          </a:p>
          <a:p>
            <a:pPr>
              <a:lnSpc>
                <a:spcPts val="2860"/>
              </a:lnSpc>
            </a:pPr>
            <a:r>
              <a:rPr lang="en-US" sz="2200">
                <a:solidFill>
                  <a:srgbClr val="FFFFFF"/>
                </a:solidFill>
                <a:latin typeface="Montserrat"/>
              </a:rPr>
              <a:t>Bùi Vũ Bình Giang - 20203897</a:t>
            </a:r>
          </a:p>
          <a:p>
            <a:pPr>
              <a:lnSpc>
                <a:spcPts val="2860"/>
              </a:lnSpc>
            </a:pPr>
            <a:r>
              <a:rPr lang="en-US" sz="2200">
                <a:solidFill>
                  <a:srgbClr val="FFFFFF"/>
                </a:solidFill>
                <a:latin typeface="Montserrat"/>
              </a:rPr>
              <a:t>Đào Thị Hồng Loan - 20203903</a:t>
            </a:r>
          </a:p>
          <a:p>
            <a:pPr>
              <a:lnSpc>
                <a:spcPts val="2860"/>
              </a:lnSpc>
            </a:pPr>
            <a:endParaRPr lang="en-US" sz="2200">
              <a:solidFill>
                <a:srgbClr val="FFFFFF"/>
              </a:solidFill>
              <a:latin typeface="Montserrat"/>
            </a:endParaRPr>
          </a:p>
        </p:txBody>
      </p:sp>
      <p:sp>
        <p:nvSpPr>
          <p:cNvPr id="11" name="TextBox 11"/>
          <p:cNvSpPr txBox="1"/>
          <p:nvPr/>
        </p:nvSpPr>
        <p:spPr>
          <a:xfrm>
            <a:off x="15774105" y="9516392"/>
            <a:ext cx="1638734" cy="353060"/>
          </a:xfrm>
          <a:prstGeom prst="rect">
            <a:avLst/>
          </a:prstGeom>
        </p:spPr>
        <p:txBody>
          <a:bodyPr lIns="0" tIns="0" rIns="0" bIns="0" rtlCol="0" anchor="t">
            <a:spAutoFit/>
          </a:bodyPr>
          <a:lstStyle/>
          <a:p>
            <a:pPr>
              <a:lnSpc>
                <a:spcPts val="2860"/>
              </a:lnSpc>
            </a:pPr>
            <a:r>
              <a:rPr lang="en-US" sz="2200">
                <a:solidFill>
                  <a:srgbClr val="FFFFFF"/>
                </a:solidFill>
                <a:latin typeface="Montserrat"/>
              </a:rPr>
              <a:t>4/ 2023 - 01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21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10082563" y="0"/>
            <a:ext cx="8205437" cy="7056676"/>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7687055"/>
            <a:ext cx="3023192" cy="2599945"/>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4253962" y="1967594"/>
            <a:ext cx="1195290" cy="745562"/>
          </a:xfrm>
          <a:prstGeom prst="rect">
            <a:avLst/>
          </a:prstGeom>
        </p:spPr>
      </p:pic>
      <p:sp>
        <p:nvSpPr>
          <p:cNvPr id="6" name="AutoShape 6"/>
          <p:cNvSpPr/>
          <p:nvPr/>
        </p:nvSpPr>
        <p:spPr>
          <a:xfrm>
            <a:off x="1028700" y="4114125"/>
            <a:ext cx="1464071" cy="0"/>
          </a:xfrm>
          <a:prstGeom prst="line">
            <a:avLst/>
          </a:prstGeom>
          <a:ln w="9525" cap="rnd">
            <a:solidFill>
              <a:srgbClr val="FFFFFF"/>
            </a:solidFill>
            <a:prstDash val="solid"/>
            <a:headEnd type="none" w="sm" len="sm"/>
            <a:tailEnd type="none" w="sm" len="sm"/>
          </a:ln>
        </p:spPr>
      </p:sp>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251220" y="9258300"/>
            <a:ext cx="1370179" cy="1077303"/>
          </a:xfrm>
          <a:prstGeom prst="rect">
            <a:avLst/>
          </a:prstGeom>
        </p:spPr>
      </p:pic>
      <p:pic>
        <p:nvPicPr>
          <p:cNvPr id="8" name="Picture 8"/>
          <p:cNvPicPr>
            <a:picLocks noChangeAspect="1"/>
          </p:cNvPicPr>
          <p:nvPr/>
        </p:nvPicPr>
        <p:blipFill>
          <a:blip r:embed="rId9"/>
          <a:srcRect/>
          <a:stretch>
            <a:fillRect/>
          </a:stretch>
        </p:blipFill>
        <p:spPr>
          <a:xfrm>
            <a:off x="1028700" y="4385588"/>
            <a:ext cx="5695378" cy="4872712"/>
          </a:xfrm>
          <a:prstGeom prst="rect">
            <a:avLst/>
          </a:prstGeom>
        </p:spPr>
      </p:pic>
      <p:sp>
        <p:nvSpPr>
          <p:cNvPr id="9" name="TextBox 9"/>
          <p:cNvSpPr txBox="1"/>
          <p:nvPr/>
        </p:nvSpPr>
        <p:spPr>
          <a:xfrm>
            <a:off x="1028700" y="1068545"/>
            <a:ext cx="5116105" cy="2769647"/>
          </a:xfrm>
          <a:prstGeom prst="rect">
            <a:avLst/>
          </a:prstGeom>
        </p:spPr>
        <p:txBody>
          <a:bodyPr lIns="0" tIns="0" rIns="0" bIns="0" rtlCol="0" anchor="t">
            <a:spAutoFit/>
          </a:bodyPr>
          <a:lstStyle/>
          <a:p>
            <a:pPr>
              <a:lnSpc>
                <a:spcPts val="7240"/>
              </a:lnSpc>
            </a:pPr>
            <a:r>
              <a:rPr lang="en-US" sz="6582">
                <a:solidFill>
                  <a:srgbClr val="FFFFFF"/>
                </a:solidFill>
                <a:latin typeface="Francois One"/>
              </a:rPr>
              <a:t>III. Chống lại </a:t>
            </a:r>
          </a:p>
          <a:p>
            <a:pPr>
              <a:lnSpc>
                <a:spcPts val="7240"/>
              </a:lnSpc>
            </a:pPr>
            <a:r>
              <a:rPr lang="en-US" sz="6582">
                <a:solidFill>
                  <a:srgbClr val="FFFFFF"/>
                </a:solidFill>
                <a:latin typeface="Francois One"/>
              </a:rPr>
              <a:t>các tấn công </a:t>
            </a:r>
          </a:p>
          <a:p>
            <a:pPr>
              <a:lnSpc>
                <a:spcPts val="7240"/>
              </a:lnSpc>
            </a:pPr>
            <a:r>
              <a:rPr lang="en-US" sz="6582">
                <a:solidFill>
                  <a:srgbClr val="FFFFFF"/>
                </a:solidFill>
                <a:latin typeface="Francois One"/>
              </a:rPr>
              <a:t>thông thường</a:t>
            </a:r>
          </a:p>
        </p:txBody>
      </p:sp>
      <p:sp>
        <p:nvSpPr>
          <p:cNvPr id="10" name="TextBox 10"/>
          <p:cNvSpPr txBox="1"/>
          <p:nvPr/>
        </p:nvSpPr>
        <p:spPr>
          <a:xfrm>
            <a:off x="10616181" y="1000125"/>
            <a:ext cx="6643119" cy="1965960"/>
          </a:xfrm>
          <a:prstGeom prst="rect">
            <a:avLst/>
          </a:prstGeom>
        </p:spPr>
        <p:txBody>
          <a:bodyPr lIns="0" tIns="0" rIns="0" bIns="0" rtlCol="0" anchor="t">
            <a:spAutoFit/>
          </a:bodyPr>
          <a:lstStyle/>
          <a:p>
            <a:pPr>
              <a:lnSpc>
                <a:spcPts val="4160"/>
              </a:lnSpc>
            </a:pPr>
            <a:r>
              <a:rPr lang="en-US" sz="3200">
                <a:solidFill>
                  <a:srgbClr val="FFFFFF"/>
                </a:solidFill>
                <a:latin typeface="Francois One"/>
              </a:rPr>
              <a:t>Time-memory-trade-off attack:</a:t>
            </a:r>
          </a:p>
          <a:p>
            <a:pPr>
              <a:lnSpc>
                <a:spcPts val="2860"/>
              </a:lnSpc>
            </a:pPr>
            <a:r>
              <a:rPr lang="en-US" sz="2200">
                <a:solidFill>
                  <a:srgbClr val="FFFFFF"/>
                </a:solidFill>
                <a:latin typeface="Montserrat"/>
              </a:rPr>
              <a:t>Một cuộc tấn công đánh đổi thời gian-bộ nhớ “đơn thuần” tiêu tốn thời gian tính toán gần bằng căn bậc hai của kích thước không gian trạng thái, đó là O(219968+128) = O(210048) </a:t>
            </a:r>
          </a:p>
        </p:txBody>
      </p:sp>
      <p:sp>
        <p:nvSpPr>
          <p:cNvPr id="11" name="TextBox 11"/>
          <p:cNvSpPr txBox="1"/>
          <p:nvPr/>
        </p:nvSpPr>
        <p:spPr>
          <a:xfrm>
            <a:off x="10616181" y="3916611"/>
            <a:ext cx="6643119" cy="1403985"/>
          </a:xfrm>
          <a:prstGeom prst="rect">
            <a:avLst/>
          </a:prstGeom>
        </p:spPr>
        <p:txBody>
          <a:bodyPr lIns="0" tIns="0" rIns="0" bIns="0" rtlCol="0" anchor="t">
            <a:spAutoFit/>
          </a:bodyPr>
          <a:lstStyle/>
          <a:p>
            <a:pPr>
              <a:lnSpc>
                <a:spcPts val="4160"/>
              </a:lnSpc>
            </a:pPr>
            <a:r>
              <a:rPr lang="en-US" sz="3200">
                <a:solidFill>
                  <a:srgbClr val="FFFFFF"/>
                </a:solidFill>
                <a:latin typeface="Francois One"/>
              </a:rPr>
              <a:t>Algebraic attack - </a:t>
            </a:r>
          </a:p>
          <a:p>
            <a:pPr>
              <a:lnSpc>
                <a:spcPts val="4160"/>
              </a:lnSpc>
            </a:pPr>
            <a:r>
              <a:rPr lang="en-US" sz="3200">
                <a:solidFill>
                  <a:srgbClr val="FFFFFF"/>
                </a:solidFill>
                <a:latin typeface="Francois One"/>
              </a:rPr>
              <a:t>Berlekamp-Massey attack:</a:t>
            </a:r>
          </a:p>
          <a:p>
            <a:pPr>
              <a:lnSpc>
                <a:spcPts val="2860"/>
              </a:lnSpc>
            </a:pPr>
            <a:r>
              <a:rPr lang="en-US" sz="2200">
                <a:solidFill>
                  <a:srgbClr val="FFFFFF"/>
                </a:solidFill>
                <a:latin typeface="Montserrat"/>
              </a:rPr>
              <a:t>không khả thi</a:t>
            </a:r>
          </a:p>
        </p:txBody>
      </p:sp>
      <p:sp>
        <p:nvSpPr>
          <p:cNvPr id="12" name="TextBox 12"/>
          <p:cNvSpPr txBox="1"/>
          <p:nvPr/>
        </p:nvSpPr>
        <p:spPr>
          <a:xfrm>
            <a:off x="10616181" y="6044565"/>
            <a:ext cx="6643119" cy="3213735"/>
          </a:xfrm>
          <a:prstGeom prst="rect">
            <a:avLst/>
          </a:prstGeom>
        </p:spPr>
        <p:txBody>
          <a:bodyPr lIns="0" tIns="0" rIns="0" bIns="0" rtlCol="0" anchor="t">
            <a:spAutoFit/>
          </a:bodyPr>
          <a:lstStyle/>
          <a:p>
            <a:pPr>
              <a:lnSpc>
                <a:spcPts val="4160"/>
              </a:lnSpc>
            </a:pPr>
            <a:r>
              <a:rPr lang="en-US" sz="3200">
                <a:solidFill>
                  <a:srgbClr val="FFFFFF"/>
                </a:solidFill>
                <a:latin typeface="Francois One"/>
              </a:rPr>
              <a:t>Correlation attacks - </a:t>
            </a:r>
          </a:p>
          <a:p>
            <a:pPr>
              <a:lnSpc>
                <a:spcPts val="4160"/>
              </a:lnSpc>
            </a:pPr>
            <a:r>
              <a:rPr lang="en-US" sz="3200">
                <a:solidFill>
                  <a:srgbClr val="FFFFFF"/>
                </a:solidFill>
                <a:latin typeface="Francois One"/>
              </a:rPr>
              <a:t>distinguishing attacks:</a:t>
            </a:r>
          </a:p>
          <a:p>
            <a:pPr>
              <a:lnSpc>
                <a:spcPts val="2860"/>
              </a:lnSpc>
            </a:pPr>
            <a:r>
              <a:rPr lang="en-US" sz="2200">
                <a:solidFill>
                  <a:srgbClr val="FFFFFF"/>
                </a:solidFill>
                <a:latin typeface="Montserrat"/>
              </a:rPr>
              <a:t>Nếu xem xét một cuộc tấn công phân biệt đơn giản đối với CryptMT Ver.3 có thứ tự ≤ 155, thì mức bảo mật của nó là 219937×2 , vì P/d = 219937 − 1. Do thuộc tính phân phối đều 156 chiều, các cuộc tấn công tương quan hình như không áp dụng được</a:t>
            </a:r>
          </a:p>
        </p:txBody>
      </p:sp>
      <p:pic>
        <p:nvPicPr>
          <p:cNvPr id="13" name="Picture 13"/>
          <p:cNvPicPr>
            <a:picLocks noChangeAspect="1"/>
          </p:cNvPicPr>
          <p:nvPr/>
        </p:nvPicPr>
        <p:blipFill>
          <a:blip r:embed="rId10"/>
          <a:srcRect/>
          <a:stretch>
            <a:fillRect/>
          </a:stretch>
        </p:blipFill>
        <p:spPr>
          <a:xfrm>
            <a:off x="8437768" y="1486234"/>
            <a:ext cx="1412463" cy="1226922"/>
          </a:xfrm>
          <a:prstGeom prst="rect">
            <a:avLst/>
          </a:prstGeom>
        </p:spPr>
      </p:pic>
      <p:pic>
        <p:nvPicPr>
          <p:cNvPr id="14" name="Picture 14"/>
          <p:cNvPicPr>
            <a:picLocks noChangeAspect="1"/>
          </p:cNvPicPr>
          <p:nvPr/>
        </p:nvPicPr>
        <p:blipFill>
          <a:blip r:embed="rId10"/>
          <a:srcRect/>
          <a:stretch>
            <a:fillRect/>
          </a:stretch>
        </p:blipFill>
        <p:spPr>
          <a:xfrm>
            <a:off x="8437768" y="4019430"/>
            <a:ext cx="1412463" cy="1226922"/>
          </a:xfrm>
          <a:prstGeom prst="rect">
            <a:avLst/>
          </a:prstGeom>
        </p:spPr>
      </p:pic>
      <p:pic>
        <p:nvPicPr>
          <p:cNvPr id="15" name="Picture 15"/>
          <p:cNvPicPr>
            <a:picLocks noChangeAspect="1"/>
          </p:cNvPicPr>
          <p:nvPr/>
        </p:nvPicPr>
        <p:blipFill>
          <a:blip r:embed="rId10"/>
          <a:srcRect/>
          <a:stretch>
            <a:fillRect/>
          </a:stretch>
        </p:blipFill>
        <p:spPr>
          <a:xfrm>
            <a:off x="8437768" y="7073594"/>
            <a:ext cx="1412463" cy="1226922"/>
          </a:xfrm>
          <a:prstGeom prst="rect">
            <a:avLst/>
          </a:prstGeom>
        </p:spPr>
      </p:pic>
      <p:sp>
        <p:nvSpPr>
          <p:cNvPr id="16" name="TextBox 16"/>
          <p:cNvSpPr txBox="1"/>
          <p:nvPr/>
        </p:nvSpPr>
        <p:spPr>
          <a:xfrm>
            <a:off x="15774105" y="9516392"/>
            <a:ext cx="1638734" cy="353060"/>
          </a:xfrm>
          <a:prstGeom prst="rect">
            <a:avLst/>
          </a:prstGeom>
        </p:spPr>
        <p:txBody>
          <a:bodyPr lIns="0" tIns="0" rIns="0" bIns="0" rtlCol="0" anchor="t">
            <a:spAutoFit/>
          </a:bodyPr>
          <a:lstStyle/>
          <a:p>
            <a:pPr algn="r">
              <a:lnSpc>
                <a:spcPts val="2860"/>
              </a:lnSpc>
            </a:pPr>
            <a:r>
              <a:rPr lang="en-US" sz="2200">
                <a:solidFill>
                  <a:srgbClr val="FFFFFF"/>
                </a:solidFill>
                <a:latin typeface="Montserrat"/>
              </a:rPr>
              <a:t>10</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21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10082563" y="0"/>
            <a:ext cx="8205437" cy="7056676"/>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7687055"/>
            <a:ext cx="3023192" cy="2599945"/>
          </a:xfrm>
          <a:prstGeom prst="rect">
            <a:avLst/>
          </a:prstGeom>
        </p:spPr>
      </p:pic>
      <p:sp>
        <p:nvSpPr>
          <p:cNvPr id="5" name="TextBox 5"/>
          <p:cNvSpPr txBox="1"/>
          <p:nvPr/>
        </p:nvSpPr>
        <p:spPr>
          <a:xfrm>
            <a:off x="8038443" y="1085850"/>
            <a:ext cx="9220857" cy="940847"/>
          </a:xfrm>
          <a:prstGeom prst="rect">
            <a:avLst/>
          </a:prstGeom>
        </p:spPr>
        <p:txBody>
          <a:bodyPr lIns="0" tIns="0" rIns="0" bIns="0" rtlCol="0" anchor="t">
            <a:spAutoFit/>
          </a:bodyPr>
          <a:lstStyle/>
          <a:p>
            <a:pPr algn="r">
              <a:lnSpc>
                <a:spcPts val="7240"/>
              </a:lnSpc>
            </a:pPr>
            <a:r>
              <a:rPr lang="en-US" sz="6582">
                <a:solidFill>
                  <a:srgbClr val="FFFFFF"/>
                </a:solidFill>
                <a:latin typeface="Francois One"/>
              </a:rPr>
              <a:t>IV. SO SÁNH - KẾT LUẬN:</a:t>
            </a:r>
          </a:p>
        </p:txBody>
      </p:sp>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4253962" y="1967594"/>
            <a:ext cx="1195290" cy="745562"/>
          </a:xfrm>
          <a:prstGeom prst="rect">
            <a:avLst/>
          </a:prstGeom>
        </p:spPr>
      </p:pic>
      <p:sp>
        <p:nvSpPr>
          <p:cNvPr id="7" name="AutoShape 7"/>
          <p:cNvSpPr/>
          <p:nvPr/>
        </p:nvSpPr>
        <p:spPr>
          <a:xfrm>
            <a:off x="15449252" y="2883789"/>
            <a:ext cx="1464071" cy="0"/>
          </a:xfrm>
          <a:prstGeom prst="line">
            <a:avLst/>
          </a:prstGeom>
          <a:ln w="9525" cap="rnd">
            <a:solidFill>
              <a:srgbClr val="FFFFFF"/>
            </a:solidFill>
            <a:prstDash val="solid"/>
            <a:headEnd type="none" w="sm" len="sm"/>
            <a:tailEnd type="none" w="sm" len="sm"/>
          </a:ln>
        </p:spPr>
      </p:sp>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251220" y="9258300"/>
            <a:ext cx="1370179" cy="1077303"/>
          </a:xfrm>
          <a:prstGeom prst="rect">
            <a:avLst/>
          </a:prstGeom>
        </p:spPr>
      </p:pic>
      <p:pic>
        <p:nvPicPr>
          <p:cNvPr id="9" name="Picture 9"/>
          <p:cNvPicPr>
            <a:picLocks noChangeAspect="1"/>
          </p:cNvPicPr>
          <p:nvPr/>
        </p:nvPicPr>
        <p:blipFill>
          <a:blip r:embed="rId9"/>
          <a:srcRect/>
          <a:stretch>
            <a:fillRect/>
          </a:stretch>
        </p:blipFill>
        <p:spPr>
          <a:xfrm>
            <a:off x="9462254" y="3751725"/>
            <a:ext cx="6978176" cy="5840509"/>
          </a:xfrm>
          <a:prstGeom prst="rect">
            <a:avLst/>
          </a:prstGeom>
        </p:spPr>
      </p:pic>
      <p:sp>
        <p:nvSpPr>
          <p:cNvPr id="10" name="TextBox 10"/>
          <p:cNvSpPr txBox="1"/>
          <p:nvPr/>
        </p:nvSpPr>
        <p:spPr>
          <a:xfrm>
            <a:off x="1189039" y="2859976"/>
            <a:ext cx="6849404" cy="5058410"/>
          </a:xfrm>
          <a:prstGeom prst="rect">
            <a:avLst/>
          </a:prstGeom>
        </p:spPr>
        <p:txBody>
          <a:bodyPr lIns="0" tIns="0" rIns="0" bIns="0" rtlCol="0" anchor="t">
            <a:spAutoFit/>
          </a:bodyPr>
          <a:lstStyle/>
          <a:p>
            <a:pPr algn="ctr">
              <a:lnSpc>
                <a:spcPts val="2860"/>
              </a:lnSpc>
              <a:spcBef>
                <a:spcPct val="0"/>
              </a:spcBef>
            </a:pPr>
            <a:r>
              <a:rPr lang="en-US" sz="2200">
                <a:solidFill>
                  <a:srgbClr val="FFFFFF"/>
                </a:solidFill>
                <a:latin typeface="Montserrat"/>
              </a:rPr>
              <a:t>Sử dụng công cụ kiểm tra hiệu suất từ eSTREAM để so sánh tốc độ của  với CryptMT Ver.3, </a:t>
            </a:r>
          </a:p>
          <a:p>
            <a:pPr algn="ctr">
              <a:lnSpc>
                <a:spcPts val="2860"/>
              </a:lnSpc>
              <a:spcBef>
                <a:spcPct val="0"/>
              </a:spcBef>
            </a:pPr>
            <a:r>
              <a:rPr lang="en-US" sz="2200">
                <a:solidFill>
                  <a:srgbClr val="FFFFFF"/>
                </a:solidFill>
                <a:latin typeface="Montserrat"/>
              </a:rPr>
              <a:t>thu được kết quả:</a:t>
            </a:r>
          </a:p>
          <a:p>
            <a:pPr algn="ctr">
              <a:lnSpc>
                <a:spcPts val="2860"/>
              </a:lnSpc>
              <a:spcBef>
                <a:spcPct val="0"/>
              </a:spcBef>
            </a:pPr>
            <a:endParaRPr lang="en-US" sz="2200">
              <a:solidFill>
                <a:srgbClr val="FFFFFF"/>
              </a:solidFill>
              <a:latin typeface="Montserrat"/>
            </a:endParaRPr>
          </a:p>
          <a:p>
            <a:pPr algn="ctr">
              <a:lnSpc>
                <a:spcPts val="2860"/>
              </a:lnSpc>
              <a:spcBef>
                <a:spcPct val="0"/>
              </a:spcBef>
            </a:pPr>
            <a:r>
              <a:rPr lang="en-US" sz="2200">
                <a:solidFill>
                  <a:srgbClr val="FFFFFF"/>
                </a:solidFill>
                <a:latin typeface="Montserrat"/>
              </a:rPr>
              <a:t> -  Tốc độ tạo số ngẫu nhiên của CryptMT Ver.3 nhanh hơn khoảng 1,8 lần so với phiên bản đầu tiên, và iv-setup nhanh hơn khoảng 48,7 lần. Bảng này cho thấy Version 3 có thể so sánh với các bộ sinh số ngẫu nhiên nhanh khác trong Pentium-M.</a:t>
            </a:r>
          </a:p>
          <a:p>
            <a:pPr algn="ctr">
              <a:lnSpc>
                <a:spcPts val="2860"/>
              </a:lnSpc>
              <a:spcBef>
                <a:spcPct val="0"/>
              </a:spcBef>
            </a:pPr>
            <a:endParaRPr lang="en-US" sz="2200">
              <a:solidFill>
                <a:srgbClr val="FFFFFF"/>
              </a:solidFill>
              <a:latin typeface="Montserrat"/>
            </a:endParaRPr>
          </a:p>
          <a:p>
            <a:pPr algn="ctr">
              <a:lnSpc>
                <a:spcPts val="2860"/>
              </a:lnSpc>
              <a:spcBef>
                <a:spcPct val="0"/>
              </a:spcBef>
            </a:pPr>
            <a:r>
              <a:rPr lang="en-US" sz="2200">
                <a:solidFill>
                  <a:srgbClr val="FFFFFF"/>
                </a:solidFill>
                <a:latin typeface="Montserrat"/>
              </a:rPr>
              <a:t> - Trình tạo số ngẫu nhiên của CryptMT Ver.3 nhanh thứ tư trong số các thuật toán được so sánh trong nền tảng này</a:t>
            </a:r>
          </a:p>
        </p:txBody>
      </p:sp>
      <p:sp>
        <p:nvSpPr>
          <p:cNvPr id="11" name="TextBox 11"/>
          <p:cNvSpPr txBox="1"/>
          <p:nvPr/>
        </p:nvSpPr>
        <p:spPr>
          <a:xfrm>
            <a:off x="15774105" y="9516392"/>
            <a:ext cx="1638734" cy="353060"/>
          </a:xfrm>
          <a:prstGeom prst="rect">
            <a:avLst/>
          </a:prstGeom>
        </p:spPr>
        <p:txBody>
          <a:bodyPr lIns="0" tIns="0" rIns="0" bIns="0" rtlCol="0" anchor="t">
            <a:spAutoFit/>
          </a:bodyPr>
          <a:lstStyle/>
          <a:p>
            <a:pPr algn="r">
              <a:lnSpc>
                <a:spcPts val="2860"/>
              </a:lnSpc>
            </a:pPr>
            <a:r>
              <a:rPr lang="en-US" sz="2200">
                <a:solidFill>
                  <a:srgbClr val="FFFFFF"/>
                </a:solidFill>
                <a:latin typeface="Montserrat"/>
              </a:rPr>
              <a:t>11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21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10082563" y="0"/>
            <a:ext cx="8205437" cy="7056676"/>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7687055"/>
            <a:ext cx="3023192" cy="2599945"/>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223293" y="8180997"/>
            <a:ext cx="1370179" cy="1077303"/>
          </a:xfrm>
          <a:prstGeom prst="rect">
            <a:avLst/>
          </a:prstGeom>
        </p:spPr>
      </p:pic>
      <p:sp>
        <p:nvSpPr>
          <p:cNvPr id="6" name="AutoShape 6"/>
          <p:cNvSpPr/>
          <p:nvPr/>
        </p:nvSpPr>
        <p:spPr>
          <a:xfrm>
            <a:off x="8411964" y="7691817"/>
            <a:ext cx="1464071" cy="0"/>
          </a:xfrm>
          <a:prstGeom prst="line">
            <a:avLst/>
          </a:prstGeom>
          <a:ln w="9525" cap="rnd">
            <a:solidFill>
              <a:srgbClr val="FFFFFF"/>
            </a:solidFill>
            <a:prstDash val="solid"/>
            <a:headEnd type="none" w="sm" len="sm"/>
            <a:tailEnd type="none" w="sm" len="sm"/>
          </a:ln>
        </p:spPr>
      </p:sp>
      <p:sp>
        <p:nvSpPr>
          <p:cNvPr id="7" name="TextBox 7"/>
          <p:cNvSpPr txBox="1"/>
          <p:nvPr/>
        </p:nvSpPr>
        <p:spPr>
          <a:xfrm>
            <a:off x="6120133" y="3535163"/>
            <a:ext cx="6047735" cy="3321448"/>
          </a:xfrm>
          <a:prstGeom prst="rect">
            <a:avLst/>
          </a:prstGeom>
        </p:spPr>
        <p:txBody>
          <a:bodyPr lIns="0" tIns="0" rIns="0" bIns="0" rtlCol="0" anchor="t">
            <a:spAutoFit/>
          </a:bodyPr>
          <a:lstStyle/>
          <a:p>
            <a:pPr algn="ctr">
              <a:lnSpc>
                <a:spcPts val="12959"/>
              </a:lnSpc>
            </a:pPr>
            <a:r>
              <a:rPr lang="en-US" sz="11781">
                <a:solidFill>
                  <a:srgbClr val="FFFFFF"/>
                </a:solidFill>
                <a:latin typeface="Gagalin"/>
              </a:rPr>
              <a:t>THANK YOU!</a:t>
            </a:r>
          </a:p>
        </p:txBody>
      </p:sp>
      <p:sp>
        <p:nvSpPr>
          <p:cNvPr id="8" name="TextBox 8"/>
          <p:cNvSpPr txBox="1"/>
          <p:nvPr/>
        </p:nvSpPr>
        <p:spPr>
          <a:xfrm>
            <a:off x="15774105" y="9516392"/>
            <a:ext cx="1638734" cy="353060"/>
          </a:xfrm>
          <a:prstGeom prst="rect">
            <a:avLst/>
          </a:prstGeom>
        </p:spPr>
        <p:txBody>
          <a:bodyPr lIns="0" tIns="0" rIns="0" bIns="0" rtlCol="0" anchor="t">
            <a:spAutoFit/>
          </a:bodyPr>
          <a:lstStyle/>
          <a:p>
            <a:pPr algn="r">
              <a:lnSpc>
                <a:spcPts val="2860"/>
              </a:lnSpc>
            </a:pPr>
            <a:r>
              <a:rPr lang="en-US" sz="2200">
                <a:solidFill>
                  <a:srgbClr val="FFFFFF"/>
                </a:solidFill>
                <a:latin typeface="Montserrat"/>
              </a:rPr>
              <a:t>12</a:t>
            </a:r>
          </a:p>
        </p:txBody>
      </p:sp>
      <p:pic>
        <p:nvPicPr>
          <p:cNvPr id="9" name="Picture 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4253962" y="1967594"/>
            <a:ext cx="1195290" cy="74556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21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10082563" y="0"/>
            <a:ext cx="8205437" cy="7056676"/>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7687055"/>
            <a:ext cx="3023192" cy="2599945"/>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023192" y="2129797"/>
            <a:ext cx="1195290" cy="745562"/>
          </a:xfrm>
          <a:prstGeom prst="rect">
            <a:avLst/>
          </a:prstGeom>
        </p:spPr>
      </p:pic>
      <p:sp>
        <p:nvSpPr>
          <p:cNvPr id="6" name="AutoShape 6"/>
          <p:cNvSpPr/>
          <p:nvPr/>
        </p:nvSpPr>
        <p:spPr>
          <a:xfrm>
            <a:off x="8411964" y="2880122"/>
            <a:ext cx="1464071" cy="0"/>
          </a:xfrm>
          <a:prstGeom prst="line">
            <a:avLst/>
          </a:prstGeom>
          <a:ln w="9525" cap="rnd">
            <a:solidFill>
              <a:srgbClr val="FFFFFF"/>
            </a:solidFill>
            <a:prstDash val="solid"/>
            <a:headEnd type="none" w="sm" len="sm"/>
            <a:tailEnd type="none" w="sm" len="sm"/>
          </a:ln>
        </p:spPr>
      </p:sp>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574211" y="8987027"/>
            <a:ext cx="1370179" cy="1077303"/>
          </a:xfrm>
          <a:prstGeom prst="rect">
            <a:avLst/>
          </a:prstGeom>
        </p:spPr>
      </p:pic>
      <p:pic>
        <p:nvPicPr>
          <p:cNvPr id="8" name="Picture 8"/>
          <p:cNvPicPr>
            <a:picLocks noChangeAspect="1"/>
          </p:cNvPicPr>
          <p:nvPr/>
        </p:nvPicPr>
        <p:blipFill>
          <a:blip r:embed="rId9"/>
          <a:srcRect/>
          <a:stretch>
            <a:fillRect/>
          </a:stretch>
        </p:blipFill>
        <p:spPr>
          <a:xfrm>
            <a:off x="2766369" y="4621445"/>
            <a:ext cx="1229874" cy="1319524"/>
          </a:xfrm>
          <a:prstGeom prst="rect">
            <a:avLst/>
          </a:prstGeom>
        </p:spPr>
      </p:pic>
      <p:pic>
        <p:nvPicPr>
          <p:cNvPr id="9" name="Picture 9"/>
          <p:cNvPicPr>
            <a:picLocks noChangeAspect="1"/>
          </p:cNvPicPr>
          <p:nvPr/>
        </p:nvPicPr>
        <p:blipFill>
          <a:blip r:embed="rId9"/>
          <a:srcRect/>
          <a:stretch>
            <a:fillRect/>
          </a:stretch>
        </p:blipFill>
        <p:spPr>
          <a:xfrm>
            <a:off x="6841297" y="4621445"/>
            <a:ext cx="1229874" cy="1319524"/>
          </a:xfrm>
          <a:prstGeom prst="rect">
            <a:avLst/>
          </a:prstGeom>
        </p:spPr>
      </p:pic>
      <p:pic>
        <p:nvPicPr>
          <p:cNvPr id="10" name="Picture 10"/>
          <p:cNvPicPr>
            <a:picLocks noChangeAspect="1"/>
          </p:cNvPicPr>
          <p:nvPr/>
        </p:nvPicPr>
        <p:blipFill>
          <a:blip r:embed="rId9"/>
          <a:srcRect/>
          <a:stretch>
            <a:fillRect/>
          </a:stretch>
        </p:blipFill>
        <p:spPr>
          <a:xfrm>
            <a:off x="14599914" y="4621445"/>
            <a:ext cx="1229874" cy="1319524"/>
          </a:xfrm>
          <a:prstGeom prst="rect">
            <a:avLst/>
          </a:prstGeom>
        </p:spPr>
      </p:pic>
      <p:pic>
        <p:nvPicPr>
          <p:cNvPr id="11" name="Picture 11"/>
          <p:cNvPicPr>
            <a:picLocks noChangeAspect="1"/>
          </p:cNvPicPr>
          <p:nvPr/>
        </p:nvPicPr>
        <p:blipFill>
          <a:blip r:embed="rId9"/>
          <a:srcRect/>
          <a:stretch>
            <a:fillRect/>
          </a:stretch>
        </p:blipFill>
        <p:spPr>
          <a:xfrm>
            <a:off x="11036853" y="4621445"/>
            <a:ext cx="1229874" cy="1319524"/>
          </a:xfrm>
          <a:prstGeom prst="rect">
            <a:avLst/>
          </a:prstGeom>
        </p:spPr>
      </p:pic>
      <p:sp>
        <p:nvSpPr>
          <p:cNvPr id="12" name="TextBox 12"/>
          <p:cNvSpPr txBox="1"/>
          <p:nvPr/>
        </p:nvSpPr>
        <p:spPr>
          <a:xfrm>
            <a:off x="1904906" y="6245204"/>
            <a:ext cx="2952802" cy="715010"/>
          </a:xfrm>
          <a:prstGeom prst="rect">
            <a:avLst/>
          </a:prstGeom>
        </p:spPr>
        <p:txBody>
          <a:bodyPr lIns="0" tIns="0" rIns="0" bIns="0" rtlCol="0" anchor="t">
            <a:spAutoFit/>
          </a:bodyPr>
          <a:lstStyle/>
          <a:p>
            <a:pPr algn="ctr">
              <a:lnSpc>
                <a:spcPts val="2860"/>
              </a:lnSpc>
            </a:pPr>
            <a:r>
              <a:rPr lang="en-US" sz="2200">
                <a:solidFill>
                  <a:srgbClr val="FFFFFF"/>
                </a:solidFill>
                <a:latin typeface="Montserrat"/>
              </a:rPr>
              <a:t>1.</a:t>
            </a:r>
          </a:p>
          <a:p>
            <a:pPr algn="ctr">
              <a:lnSpc>
                <a:spcPts val="2860"/>
              </a:lnSpc>
            </a:pPr>
            <a:r>
              <a:rPr lang="en-US" sz="2200">
                <a:solidFill>
                  <a:srgbClr val="FFFFFF"/>
                </a:solidFill>
                <a:latin typeface="Montserrat"/>
              </a:rPr>
              <a:t>Giới thiệu </a:t>
            </a:r>
          </a:p>
        </p:txBody>
      </p:sp>
      <p:sp>
        <p:nvSpPr>
          <p:cNvPr id="13" name="TextBox 13"/>
          <p:cNvSpPr txBox="1"/>
          <p:nvPr/>
        </p:nvSpPr>
        <p:spPr>
          <a:xfrm>
            <a:off x="10175390" y="6248145"/>
            <a:ext cx="2952802" cy="1800860"/>
          </a:xfrm>
          <a:prstGeom prst="rect">
            <a:avLst/>
          </a:prstGeom>
        </p:spPr>
        <p:txBody>
          <a:bodyPr lIns="0" tIns="0" rIns="0" bIns="0" rtlCol="0" anchor="t">
            <a:spAutoFit/>
          </a:bodyPr>
          <a:lstStyle/>
          <a:p>
            <a:pPr algn="ctr">
              <a:lnSpc>
                <a:spcPts val="2860"/>
              </a:lnSpc>
            </a:pPr>
            <a:r>
              <a:rPr lang="en-US" sz="2200">
                <a:solidFill>
                  <a:srgbClr val="FFFFFF"/>
                </a:solidFill>
                <a:latin typeface="Montserrat"/>
              </a:rPr>
              <a:t>3.</a:t>
            </a:r>
          </a:p>
          <a:p>
            <a:pPr algn="ctr">
              <a:lnSpc>
                <a:spcPts val="2860"/>
              </a:lnSpc>
            </a:pPr>
            <a:r>
              <a:rPr lang="en-US" sz="2200">
                <a:solidFill>
                  <a:srgbClr val="FFFFFF"/>
                </a:solidFill>
                <a:latin typeface="Montserrat"/>
              </a:rPr>
              <a:t>Chống lại</a:t>
            </a:r>
          </a:p>
          <a:p>
            <a:pPr algn="ctr">
              <a:lnSpc>
                <a:spcPts val="2860"/>
              </a:lnSpc>
            </a:pPr>
            <a:r>
              <a:rPr lang="en-US" sz="2200">
                <a:solidFill>
                  <a:srgbClr val="FFFFFF"/>
                </a:solidFill>
                <a:latin typeface="Montserrat"/>
              </a:rPr>
              <a:t>các cuộc</a:t>
            </a:r>
          </a:p>
          <a:p>
            <a:pPr algn="ctr">
              <a:lnSpc>
                <a:spcPts val="2860"/>
              </a:lnSpc>
            </a:pPr>
            <a:r>
              <a:rPr lang="en-US" sz="2200">
                <a:solidFill>
                  <a:srgbClr val="FFFFFF"/>
                </a:solidFill>
                <a:latin typeface="Montserrat"/>
              </a:rPr>
              <a:t>tấn công</a:t>
            </a:r>
          </a:p>
          <a:p>
            <a:pPr algn="ctr">
              <a:lnSpc>
                <a:spcPts val="2860"/>
              </a:lnSpc>
            </a:pPr>
            <a:r>
              <a:rPr lang="en-US" sz="2200">
                <a:solidFill>
                  <a:srgbClr val="FFFFFF"/>
                </a:solidFill>
                <a:latin typeface="Montserrat"/>
              </a:rPr>
              <a:t>thông thường</a:t>
            </a:r>
          </a:p>
        </p:txBody>
      </p:sp>
      <p:sp>
        <p:nvSpPr>
          <p:cNvPr id="14" name="TextBox 14"/>
          <p:cNvSpPr txBox="1"/>
          <p:nvPr/>
        </p:nvSpPr>
        <p:spPr>
          <a:xfrm>
            <a:off x="13738450" y="6231234"/>
            <a:ext cx="2952802" cy="1438910"/>
          </a:xfrm>
          <a:prstGeom prst="rect">
            <a:avLst/>
          </a:prstGeom>
        </p:spPr>
        <p:txBody>
          <a:bodyPr lIns="0" tIns="0" rIns="0" bIns="0" rtlCol="0" anchor="t">
            <a:spAutoFit/>
          </a:bodyPr>
          <a:lstStyle/>
          <a:p>
            <a:pPr algn="ctr">
              <a:lnSpc>
                <a:spcPts val="2860"/>
              </a:lnSpc>
            </a:pPr>
            <a:r>
              <a:rPr lang="en-US" sz="2200">
                <a:solidFill>
                  <a:srgbClr val="FFFFFF"/>
                </a:solidFill>
                <a:latin typeface="Montserrat"/>
              </a:rPr>
              <a:t>4.</a:t>
            </a:r>
          </a:p>
          <a:p>
            <a:pPr algn="ctr">
              <a:lnSpc>
                <a:spcPts val="2860"/>
              </a:lnSpc>
            </a:pPr>
            <a:r>
              <a:rPr lang="en-US" sz="2200">
                <a:solidFill>
                  <a:srgbClr val="FFFFFF"/>
                </a:solidFill>
                <a:latin typeface="Montserrat"/>
              </a:rPr>
              <a:t>So sánh</a:t>
            </a:r>
          </a:p>
          <a:p>
            <a:pPr algn="ctr">
              <a:lnSpc>
                <a:spcPts val="2860"/>
              </a:lnSpc>
            </a:pPr>
            <a:r>
              <a:rPr lang="en-US" sz="2200">
                <a:solidFill>
                  <a:srgbClr val="FFFFFF"/>
                </a:solidFill>
                <a:latin typeface="Montserrat"/>
              </a:rPr>
              <a:t>-</a:t>
            </a:r>
          </a:p>
          <a:p>
            <a:pPr algn="ctr">
              <a:lnSpc>
                <a:spcPts val="2860"/>
              </a:lnSpc>
            </a:pPr>
            <a:r>
              <a:rPr lang="en-US" sz="2200">
                <a:solidFill>
                  <a:srgbClr val="FFFFFF"/>
                </a:solidFill>
                <a:latin typeface="Montserrat"/>
              </a:rPr>
              <a:t>Kết luận</a:t>
            </a:r>
          </a:p>
        </p:txBody>
      </p:sp>
      <p:sp>
        <p:nvSpPr>
          <p:cNvPr id="16" name="TextBox 16"/>
          <p:cNvSpPr txBox="1"/>
          <p:nvPr/>
        </p:nvSpPr>
        <p:spPr>
          <a:xfrm>
            <a:off x="6735489" y="6231234"/>
            <a:ext cx="1441490" cy="1438910"/>
          </a:xfrm>
          <a:prstGeom prst="rect">
            <a:avLst/>
          </a:prstGeom>
        </p:spPr>
        <p:txBody>
          <a:bodyPr lIns="0" tIns="0" rIns="0" bIns="0" rtlCol="0" anchor="t">
            <a:spAutoFit/>
          </a:bodyPr>
          <a:lstStyle/>
          <a:p>
            <a:pPr algn="ctr">
              <a:lnSpc>
                <a:spcPts val="2860"/>
              </a:lnSpc>
            </a:pPr>
            <a:r>
              <a:rPr lang="en-US" sz="2200">
                <a:solidFill>
                  <a:srgbClr val="FFFFFF"/>
                </a:solidFill>
                <a:latin typeface="Montserrat"/>
              </a:rPr>
              <a:t>2.</a:t>
            </a:r>
          </a:p>
          <a:p>
            <a:pPr algn="ctr">
              <a:lnSpc>
                <a:spcPts val="2860"/>
              </a:lnSpc>
              <a:spcBef>
                <a:spcPct val="0"/>
              </a:spcBef>
            </a:pPr>
            <a:r>
              <a:rPr lang="en-US" sz="2200">
                <a:solidFill>
                  <a:srgbClr val="FFFFFF"/>
                </a:solidFill>
                <a:latin typeface="Montserrat"/>
              </a:rPr>
              <a:t>Mã dòng</a:t>
            </a:r>
          </a:p>
          <a:p>
            <a:pPr algn="ctr">
              <a:lnSpc>
                <a:spcPts val="2860"/>
              </a:lnSpc>
              <a:spcBef>
                <a:spcPct val="0"/>
              </a:spcBef>
            </a:pPr>
            <a:r>
              <a:rPr lang="en-US" sz="2200">
                <a:solidFill>
                  <a:srgbClr val="FFFFFF"/>
                </a:solidFill>
                <a:latin typeface="Montserrat"/>
              </a:rPr>
              <a:t>CRYPTMT </a:t>
            </a:r>
          </a:p>
          <a:p>
            <a:pPr algn="ctr">
              <a:lnSpc>
                <a:spcPts val="2860"/>
              </a:lnSpc>
              <a:spcBef>
                <a:spcPct val="0"/>
              </a:spcBef>
            </a:pPr>
            <a:r>
              <a:rPr lang="en-US" sz="2200">
                <a:solidFill>
                  <a:srgbClr val="FFFFFF"/>
                </a:solidFill>
                <a:latin typeface="Montserrat"/>
              </a:rPr>
              <a:t>version3</a:t>
            </a:r>
          </a:p>
        </p:txBody>
      </p:sp>
      <p:sp>
        <p:nvSpPr>
          <p:cNvPr id="17" name="TextBox 17"/>
          <p:cNvSpPr txBox="1"/>
          <p:nvPr/>
        </p:nvSpPr>
        <p:spPr>
          <a:xfrm>
            <a:off x="15774105" y="9516392"/>
            <a:ext cx="1638734" cy="353060"/>
          </a:xfrm>
          <a:prstGeom prst="rect">
            <a:avLst/>
          </a:prstGeom>
        </p:spPr>
        <p:txBody>
          <a:bodyPr lIns="0" tIns="0" rIns="0" bIns="0" rtlCol="0" anchor="t">
            <a:spAutoFit/>
          </a:bodyPr>
          <a:lstStyle/>
          <a:p>
            <a:pPr algn="r">
              <a:lnSpc>
                <a:spcPts val="2860"/>
              </a:lnSpc>
            </a:pPr>
            <a:r>
              <a:rPr lang="en-US" sz="2200">
                <a:solidFill>
                  <a:srgbClr val="FFFFFF"/>
                </a:solidFill>
                <a:latin typeface="Montserrat"/>
              </a:rPr>
              <a:t>02</a:t>
            </a:r>
          </a:p>
        </p:txBody>
      </p:sp>
      <p:sp>
        <p:nvSpPr>
          <p:cNvPr id="18" name="TextBox 6">
            <a:extLst>
              <a:ext uri="{FF2B5EF4-FFF2-40B4-BE49-F238E27FC236}">
                <a16:creationId xmlns:a16="http://schemas.microsoft.com/office/drawing/2014/main" id="{E67DC467-8C7A-7976-924B-AEA881934FA5}"/>
              </a:ext>
            </a:extLst>
          </p:cNvPr>
          <p:cNvSpPr txBox="1"/>
          <p:nvPr/>
        </p:nvSpPr>
        <p:spPr>
          <a:xfrm>
            <a:off x="5417127" y="1391122"/>
            <a:ext cx="7711065" cy="949555"/>
          </a:xfrm>
          <a:prstGeom prst="rect">
            <a:avLst/>
          </a:prstGeom>
        </p:spPr>
        <p:txBody>
          <a:bodyPr lIns="0" tIns="0" rIns="0" bIns="0" rtlCol="0" anchor="t">
            <a:spAutoFit/>
          </a:bodyPr>
          <a:lstStyle/>
          <a:p>
            <a:pPr algn="ctr">
              <a:lnSpc>
                <a:spcPts val="7240"/>
              </a:lnSpc>
            </a:pPr>
            <a:r>
              <a:rPr lang="en-US" sz="7200">
                <a:solidFill>
                  <a:srgbClr val="FFFFFF"/>
                </a:solidFill>
                <a:latin typeface="Francois One"/>
              </a:rPr>
              <a:t>MỤC LỤC:</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21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10082563" y="0"/>
            <a:ext cx="8205437" cy="7056676"/>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7687055"/>
            <a:ext cx="3023192" cy="2599945"/>
          </a:xfrm>
          <a:prstGeom prst="rect">
            <a:avLst/>
          </a:prstGeom>
        </p:spPr>
      </p:pic>
      <p:sp>
        <p:nvSpPr>
          <p:cNvPr id="5" name="TextBox 5"/>
          <p:cNvSpPr txBox="1"/>
          <p:nvPr/>
        </p:nvSpPr>
        <p:spPr>
          <a:xfrm>
            <a:off x="8242656" y="1085850"/>
            <a:ext cx="6047735" cy="940847"/>
          </a:xfrm>
          <a:prstGeom prst="rect">
            <a:avLst/>
          </a:prstGeom>
        </p:spPr>
        <p:txBody>
          <a:bodyPr lIns="0" tIns="0" rIns="0" bIns="0" rtlCol="0" anchor="t">
            <a:spAutoFit/>
          </a:bodyPr>
          <a:lstStyle/>
          <a:p>
            <a:pPr>
              <a:lnSpc>
                <a:spcPts val="7240"/>
              </a:lnSpc>
            </a:pPr>
            <a:r>
              <a:rPr lang="en-US" sz="6582">
                <a:solidFill>
                  <a:srgbClr val="FFFFFF"/>
                </a:solidFill>
                <a:latin typeface="Francois One"/>
              </a:rPr>
              <a:t>I. GIỚI THIỆU</a:t>
            </a:r>
          </a:p>
        </p:txBody>
      </p:sp>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4253962" y="1967594"/>
            <a:ext cx="1195290" cy="745562"/>
          </a:xfrm>
          <a:prstGeom prst="rect">
            <a:avLst/>
          </a:prstGeom>
        </p:spPr>
      </p:pic>
      <p:sp>
        <p:nvSpPr>
          <p:cNvPr id="7" name="AutoShape 7"/>
          <p:cNvSpPr/>
          <p:nvPr/>
        </p:nvSpPr>
        <p:spPr>
          <a:xfrm>
            <a:off x="8242656" y="2335612"/>
            <a:ext cx="1464071" cy="0"/>
          </a:xfrm>
          <a:prstGeom prst="line">
            <a:avLst/>
          </a:prstGeom>
          <a:ln w="9525" cap="rnd">
            <a:solidFill>
              <a:srgbClr val="FFFFFF"/>
            </a:solidFill>
            <a:prstDash val="solid"/>
            <a:headEnd type="none" w="sm" len="sm"/>
            <a:tailEnd type="none" w="sm" len="sm"/>
          </a:ln>
        </p:spPr>
      </p:sp>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251220" y="9258300"/>
            <a:ext cx="1370179" cy="1077303"/>
          </a:xfrm>
          <a:prstGeom prst="rect">
            <a:avLst/>
          </a:prstGeom>
        </p:spPr>
      </p:pic>
      <p:pic>
        <p:nvPicPr>
          <p:cNvPr id="9" name="Picture 9"/>
          <p:cNvPicPr>
            <a:picLocks noChangeAspect="1"/>
          </p:cNvPicPr>
          <p:nvPr/>
        </p:nvPicPr>
        <p:blipFill>
          <a:blip r:embed="rId9"/>
          <a:srcRect/>
          <a:stretch>
            <a:fillRect/>
          </a:stretch>
        </p:blipFill>
        <p:spPr>
          <a:xfrm>
            <a:off x="491763" y="1028700"/>
            <a:ext cx="6950793" cy="8229600"/>
          </a:xfrm>
          <a:prstGeom prst="rect">
            <a:avLst/>
          </a:prstGeom>
        </p:spPr>
      </p:pic>
      <p:pic>
        <p:nvPicPr>
          <p:cNvPr id="10" name="Picture 10"/>
          <p:cNvPicPr>
            <a:picLocks noChangeAspect="1"/>
          </p:cNvPicPr>
          <p:nvPr/>
        </p:nvPicPr>
        <p:blipFill>
          <a:blip r:embed="rId10"/>
          <a:srcRect/>
          <a:stretch>
            <a:fillRect/>
          </a:stretch>
        </p:blipFill>
        <p:spPr>
          <a:xfrm>
            <a:off x="8242656" y="3158976"/>
            <a:ext cx="964311" cy="951515"/>
          </a:xfrm>
          <a:prstGeom prst="rect">
            <a:avLst/>
          </a:prstGeom>
        </p:spPr>
      </p:pic>
      <p:sp>
        <p:nvSpPr>
          <p:cNvPr id="11" name="TextBox 11"/>
          <p:cNvSpPr txBox="1"/>
          <p:nvPr/>
        </p:nvSpPr>
        <p:spPr>
          <a:xfrm>
            <a:off x="9527587" y="6655820"/>
            <a:ext cx="7731713" cy="2524760"/>
          </a:xfrm>
          <a:prstGeom prst="rect">
            <a:avLst/>
          </a:prstGeom>
        </p:spPr>
        <p:txBody>
          <a:bodyPr lIns="0" tIns="0" rIns="0" bIns="0" rtlCol="0" anchor="t">
            <a:spAutoFit/>
          </a:bodyPr>
          <a:lstStyle/>
          <a:p>
            <a:pPr>
              <a:lnSpc>
                <a:spcPts val="2860"/>
              </a:lnSpc>
            </a:pPr>
            <a:r>
              <a:rPr lang="en-US" sz="2200">
                <a:solidFill>
                  <a:srgbClr val="FFFFFF"/>
                </a:solidFill>
                <a:latin typeface="Montserrat"/>
              </a:rPr>
              <a:t> CRYPTMT phiên bản 3 là một thuật toán sinh số ngẫu nhiên mã hóa được cải tiến để đảm bảo tính bảo mật và tăng cường khả năng sinh số ngẫu nhiên. Nó được sử dụng trong các ứng dụng yêu cầu tính bảo mật cao và đang được xem xét là một trong những giải pháp tốt nhất cho việc tạo số ngẫu nhiên an toàn.</a:t>
            </a:r>
          </a:p>
          <a:p>
            <a:pPr>
              <a:lnSpc>
                <a:spcPts val="2860"/>
              </a:lnSpc>
            </a:pPr>
            <a:endParaRPr lang="en-US" sz="2200">
              <a:solidFill>
                <a:srgbClr val="FFFFFF"/>
              </a:solidFill>
              <a:latin typeface="Montserrat"/>
            </a:endParaRPr>
          </a:p>
        </p:txBody>
      </p:sp>
      <p:sp>
        <p:nvSpPr>
          <p:cNvPr id="12" name="TextBox 12"/>
          <p:cNvSpPr txBox="1"/>
          <p:nvPr/>
        </p:nvSpPr>
        <p:spPr>
          <a:xfrm>
            <a:off x="9537864" y="3033531"/>
            <a:ext cx="7721436" cy="1076960"/>
          </a:xfrm>
          <a:prstGeom prst="rect">
            <a:avLst/>
          </a:prstGeom>
        </p:spPr>
        <p:txBody>
          <a:bodyPr lIns="0" tIns="0" rIns="0" bIns="0" rtlCol="0" anchor="t">
            <a:spAutoFit/>
          </a:bodyPr>
          <a:lstStyle/>
          <a:p>
            <a:pPr>
              <a:lnSpc>
                <a:spcPts val="2860"/>
              </a:lnSpc>
            </a:pPr>
            <a:r>
              <a:rPr lang="en-US" sz="2200">
                <a:solidFill>
                  <a:srgbClr val="FFFFFF"/>
                </a:solidFill>
                <a:latin typeface="Montserrat"/>
              </a:rPr>
              <a:t>Cryptographically Secure Mersenne Twister - được tạo bởi Cryptography Research Team thuộc Rambus Inc., một công ty công nghệ có trụ sở tại California, Hoa Kỳ</a:t>
            </a:r>
          </a:p>
        </p:txBody>
      </p:sp>
      <p:sp>
        <p:nvSpPr>
          <p:cNvPr id="13" name="TextBox 13"/>
          <p:cNvSpPr txBox="1"/>
          <p:nvPr/>
        </p:nvSpPr>
        <p:spPr>
          <a:xfrm>
            <a:off x="9537864" y="4482725"/>
            <a:ext cx="7721436" cy="1800860"/>
          </a:xfrm>
          <a:prstGeom prst="rect">
            <a:avLst/>
          </a:prstGeom>
        </p:spPr>
        <p:txBody>
          <a:bodyPr lIns="0" tIns="0" rIns="0" bIns="0" rtlCol="0" anchor="t">
            <a:spAutoFit/>
          </a:bodyPr>
          <a:lstStyle/>
          <a:p>
            <a:pPr>
              <a:lnSpc>
                <a:spcPts val="2860"/>
              </a:lnSpc>
            </a:pPr>
            <a:r>
              <a:rPr lang="en-US" sz="2200">
                <a:solidFill>
                  <a:srgbClr val="FFFFFF"/>
                </a:solidFill>
                <a:latin typeface="Montserrat"/>
              </a:rPr>
              <a:t> Nó sử dụng thuật toán sinh số ngẫu nhiên Mersenne Twister để tạo ra các số ngẫu nhiên. </a:t>
            </a:r>
          </a:p>
          <a:p>
            <a:pPr>
              <a:lnSpc>
                <a:spcPts val="2860"/>
              </a:lnSpc>
            </a:pPr>
            <a:r>
              <a:rPr lang="en-US" sz="2200">
                <a:solidFill>
                  <a:srgbClr val="FFFFFF"/>
                </a:solidFill>
                <a:latin typeface="Montserrat"/>
              </a:rPr>
              <a:t>Để đảm bảo tính bảo mật, ver.3  sử dụng một phép trộn ngẫu nhiên khác để biến đổi kết quả của MT</a:t>
            </a:r>
          </a:p>
          <a:p>
            <a:pPr>
              <a:lnSpc>
                <a:spcPts val="2860"/>
              </a:lnSpc>
            </a:pPr>
            <a:endParaRPr lang="en-US" sz="2200">
              <a:solidFill>
                <a:srgbClr val="FFFFFF"/>
              </a:solidFill>
              <a:latin typeface="Montserrat"/>
            </a:endParaRPr>
          </a:p>
        </p:txBody>
      </p:sp>
      <p:pic>
        <p:nvPicPr>
          <p:cNvPr id="14" name="Picture 14"/>
          <p:cNvPicPr>
            <a:picLocks noChangeAspect="1"/>
          </p:cNvPicPr>
          <p:nvPr/>
        </p:nvPicPr>
        <p:blipFill>
          <a:blip r:embed="rId10"/>
          <a:srcRect/>
          <a:stretch>
            <a:fillRect/>
          </a:stretch>
        </p:blipFill>
        <p:spPr>
          <a:xfrm>
            <a:off x="8242656" y="4667743"/>
            <a:ext cx="964311" cy="951515"/>
          </a:xfrm>
          <a:prstGeom prst="rect">
            <a:avLst/>
          </a:prstGeom>
        </p:spPr>
      </p:pic>
      <p:pic>
        <p:nvPicPr>
          <p:cNvPr id="15" name="Picture 15"/>
          <p:cNvPicPr>
            <a:picLocks noChangeAspect="1"/>
          </p:cNvPicPr>
          <p:nvPr/>
        </p:nvPicPr>
        <p:blipFill>
          <a:blip r:embed="rId10"/>
          <a:srcRect/>
          <a:stretch>
            <a:fillRect/>
          </a:stretch>
        </p:blipFill>
        <p:spPr>
          <a:xfrm>
            <a:off x="8242656" y="6976211"/>
            <a:ext cx="964311" cy="951515"/>
          </a:xfrm>
          <a:prstGeom prst="rect">
            <a:avLst/>
          </a:prstGeom>
        </p:spPr>
      </p:pic>
      <p:sp>
        <p:nvSpPr>
          <p:cNvPr id="16" name="TextBox 16"/>
          <p:cNvSpPr txBox="1"/>
          <p:nvPr/>
        </p:nvSpPr>
        <p:spPr>
          <a:xfrm>
            <a:off x="15774105" y="9516392"/>
            <a:ext cx="1638734" cy="353060"/>
          </a:xfrm>
          <a:prstGeom prst="rect">
            <a:avLst/>
          </a:prstGeom>
        </p:spPr>
        <p:txBody>
          <a:bodyPr lIns="0" tIns="0" rIns="0" bIns="0" rtlCol="0" anchor="t">
            <a:spAutoFit/>
          </a:bodyPr>
          <a:lstStyle/>
          <a:p>
            <a:pPr algn="r">
              <a:lnSpc>
                <a:spcPts val="2860"/>
              </a:lnSpc>
            </a:pPr>
            <a:r>
              <a:rPr lang="en-US" sz="2200">
                <a:solidFill>
                  <a:srgbClr val="FFFFFF"/>
                </a:solidFill>
                <a:latin typeface="Montserrat"/>
              </a:rPr>
              <a:t>03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21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10082563" y="0"/>
            <a:ext cx="8205437" cy="7056676"/>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7687055"/>
            <a:ext cx="3023192" cy="2599945"/>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4253962" y="1967594"/>
            <a:ext cx="1195290" cy="745562"/>
          </a:xfrm>
          <a:prstGeom prst="rect">
            <a:avLst/>
          </a:prstGeom>
        </p:spPr>
      </p:pic>
      <p:sp>
        <p:nvSpPr>
          <p:cNvPr id="6" name="AutoShape 6"/>
          <p:cNvSpPr/>
          <p:nvPr/>
        </p:nvSpPr>
        <p:spPr>
          <a:xfrm>
            <a:off x="8375657" y="3042430"/>
            <a:ext cx="1464071" cy="0"/>
          </a:xfrm>
          <a:prstGeom prst="line">
            <a:avLst/>
          </a:prstGeom>
          <a:ln w="9525" cap="rnd">
            <a:solidFill>
              <a:srgbClr val="FFFFFF"/>
            </a:solidFill>
            <a:prstDash val="solid"/>
            <a:headEnd type="none" w="sm" len="sm"/>
            <a:tailEnd type="none" w="sm" len="sm"/>
          </a:ln>
        </p:spPr>
      </p:sp>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251220" y="9258300"/>
            <a:ext cx="1370179" cy="1077303"/>
          </a:xfrm>
          <a:prstGeom prst="rect">
            <a:avLst/>
          </a:prstGeom>
        </p:spPr>
      </p:pic>
      <p:pic>
        <p:nvPicPr>
          <p:cNvPr id="8" name="Picture 8"/>
          <p:cNvPicPr>
            <a:picLocks noChangeAspect="1"/>
          </p:cNvPicPr>
          <p:nvPr/>
        </p:nvPicPr>
        <p:blipFill>
          <a:blip r:embed="rId9"/>
          <a:srcRect/>
          <a:stretch>
            <a:fillRect/>
          </a:stretch>
        </p:blipFill>
        <p:spPr>
          <a:xfrm>
            <a:off x="7218779" y="4656487"/>
            <a:ext cx="3777827" cy="3834019"/>
          </a:xfrm>
          <a:prstGeom prst="rect">
            <a:avLst/>
          </a:prstGeom>
        </p:spPr>
      </p:pic>
      <p:sp>
        <p:nvSpPr>
          <p:cNvPr id="9" name="TextBox 9"/>
          <p:cNvSpPr txBox="1"/>
          <p:nvPr/>
        </p:nvSpPr>
        <p:spPr>
          <a:xfrm>
            <a:off x="3735312" y="1085850"/>
            <a:ext cx="10817375" cy="940847"/>
          </a:xfrm>
          <a:prstGeom prst="rect">
            <a:avLst/>
          </a:prstGeom>
        </p:spPr>
        <p:txBody>
          <a:bodyPr lIns="0" tIns="0" rIns="0" bIns="0" rtlCol="0" anchor="t">
            <a:spAutoFit/>
          </a:bodyPr>
          <a:lstStyle/>
          <a:p>
            <a:pPr algn="ctr">
              <a:lnSpc>
                <a:spcPts val="7240"/>
              </a:lnSpc>
            </a:pPr>
            <a:r>
              <a:rPr lang="en-US" sz="6582">
                <a:solidFill>
                  <a:srgbClr val="FFFFFF"/>
                </a:solidFill>
                <a:latin typeface="Francois One"/>
              </a:rPr>
              <a:t>II. Mã dòng CRYPTMT version3</a:t>
            </a:r>
          </a:p>
        </p:txBody>
      </p:sp>
      <p:sp>
        <p:nvSpPr>
          <p:cNvPr id="10" name="TextBox 10"/>
          <p:cNvSpPr txBox="1"/>
          <p:nvPr/>
        </p:nvSpPr>
        <p:spPr>
          <a:xfrm>
            <a:off x="7715004" y="2157531"/>
            <a:ext cx="2785378" cy="555625"/>
          </a:xfrm>
          <a:prstGeom prst="rect">
            <a:avLst/>
          </a:prstGeom>
        </p:spPr>
        <p:txBody>
          <a:bodyPr lIns="0" tIns="0" rIns="0" bIns="0" rtlCol="0" anchor="t">
            <a:spAutoFit/>
          </a:bodyPr>
          <a:lstStyle/>
          <a:p>
            <a:pPr>
              <a:lnSpc>
                <a:spcPts val="4399"/>
              </a:lnSpc>
            </a:pPr>
            <a:r>
              <a:rPr lang="en-US" sz="3999">
                <a:solidFill>
                  <a:srgbClr val="FFFFFF"/>
                </a:solidFill>
                <a:latin typeface="Francois One"/>
              </a:rPr>
              <a:t>2.1. : Kí hiệu:</a:t>
            </a:r>
          </a:p>
        </p:txBody>
      </p:sp>
      <p:sp>
        <p:nvSpPr>
          <p:cNvPr id="11" name="TextBox 11"/>
          <p:cNvSpPr txBox="1"/>
          <p:nvPr/>
        </p:nvSpPr>
        <p:spPr>
          <a:xfrm>
            <a:off x="1873160" y="4939641"/>
            <a:ext cx="5657139" cy="3248660"/>
          </a:xfrm>
          <a:prstGeom prst="rect">
            <a:avLst/>
          </a:prstGeom>
        </p:spPr>
        <p:txBody>
          <a:bodyPr lIns="0" tIns="0" rIns="0" bIns="0" rtlCol="0" anchor="t">
            <a:spAutoFit/>
          </a:bodyPr>
          <a:lstStyle/>
          <a:p>
            <a:pPr>
              <a:lnSpc>
                <a:spcPts val="2860"/>
              </a:lnSpc>
              <a:spcBef>
                <a:spcPct val="0"/>
              </a:spcBef>
            </a:pPr>
            <a:r>
              <a:rPr lang="en-US" sz="2200">
                <a:solidFill>
                  <a:srgbClr val="FFFFFF"/>
                </a:solidFill>
                <a:latin typeface="Montserrat"/>
              </a:rPr>
              <a:t>W: là bộ nhớ đệm chứa dữ liệu đầu vào</a:t>
            </a:r>
          </a:p>
          <a:p>
            <a:pPr>
              <a:lnSpc>
                <a:spcPts val="2860"/>
              </a:lnSpc>
              <a:spcBef>
                <a:spcPct val="0"/>
              </a:spcBef>
            </a:pPr>
            <a:r>
              <a:rPr lang="en-US" sz="2200">
                <a:solidFill>
                  <a:srgbClr val="FFFFFF"/>
                </a:solidFill>
                <a:latin typeface="Montserrat"/>
              </a:rPr>
              <a:t>S: là bảng phụ thuộc vào khóa</a:t>
            </a:r>
          </a:p>
          <a:p>
            <a:pPr>
              <a:lnSpc>
                <a:spcPts val="2860"/>
              </a:lnSpc>
              <a:spcBef>
                <a:spcPct val="0"/>
              </a:spcBef>
            </a:pPr>
            <a:r>
              <a:rPr lang="en-US" sz="2200">
                <a:solidFill>
                  <a:srgbClr val="FFFFFF"/>
                </a:solidFill>
                <a:latin typeface="Montserrat"/>
              </a:rPr>
              <a:t>T: là bảng dùng để trộn dữ liệu</a:t>
            </a:r>
          </a:p>
          <a:p>
            <a:pPr>
              <a:lnSpc>
                <a:spcPts val="2860"/>
              </a:lnSpc>
              <a:spcBef>
                <a:spcPct val="0"/>
              </a:spcBef>
            </a:pPr>
            <a:r>
              <a:rPr lang="en-US" sz="2200">
                <a:solidFill>
                  <a:srgbClr val="FFFFFF"/>
                </a:solidFill>
                <a:latin typeface="Montserrat"/>
              </a:rPr>
              <a:t>r: là số lượng vòng lặp</a:t>
            </a:r>
          </a:p>
          <a:p>
            <a:pPr>
              <a:lnSpc>
                <a:spcPts val="2860"/>
              </a:lnSpc>
              <a:spcBef>
                <a:spcPct val="0"/>
              </a:spcBef>
            </a:pPr>
            <a:r>
              <a:rPr lang="en-US" sz="2200">
                <a:solidFill>
                  <a:srgbClr val="FFFFFF"/>
                </a:solidFill>
                <a:latin typeface="Montserrat"/>
              </a:rPr>
              <a:t>N: là kích thước của bộ nhớ đệm</a:t>
            </a:r>
          </a:p>
          <a:p>
            <a:pPr>
              <a:lnSpc>
                <a:spcPts val="2860"/>
              </a:lnSpc>
              <a:spcBef>
                <a:spcPct val="0"/>
              </a:spcBef>
            </a:pPr>
            <a:r>
              <a:rPr lang="en-US" sz="2200">
                <a:solidFill>
                  <a:srgbClr val="FFFFFF"/>
                </a:solidFill>
                <a:latin typeface="Montserrat"/>
              </a:rPr>
              <a:t>L: là độ dài của khóa</a:t>
            </a:r>
          </a:p>
          <a:p>
            <a:pPr>
              <a:lnSpc>
                <a:spcPts val="2860"/>
              </a:lnSpc>
              <a:spcBef>
                <a:spcPct val="0"/>
              </a:spcBef>
            </a:pPr>
            <a:r>
              <a:rPr lang="en-US" sz="2200">
                <a:solidFill>
                  <a:srgbClr val="FFFFFF"/>
                </a:solidFill>
                <a:latin typeface="Montserrat"/>
              </a:rPr>
              <a:t>m: là số lượng bộ ba phần tử</a:t>
            </a:r>
          </a:p>
          <a:p>
            <a:pPr>
              <a:lnSpc>
                <a:spcPts val="2860"/>
              </a:lnSpc>
              <a:spcBef>
                <a:spcPct val="0"/>
              </a:spcBef>
            </a:pPr>
            <a:r>
              <a:rPr lang="en-US" sz="2200">
                <a:solidFill>
                  <a:srgbClr val="FFFFFF"/>
                </a:solidFill>
                <a:latin typeface="Montserrat"/>
              </a:rPr>
              <a:t>t: là số lượng phần tử trong bộ trộn</a:t>
            </a:r>
          </a:p>
          <a:p>
            <a:pPr>
              <a:lnSpc>
                <a:spcPts val="2860"/>
              </a:lnSpc>
              <a:spcBef>
                <a:spcPct val="0"/>
              </a:spcBef>
            </a:pPr>
            <a:r>
              <a:rPr lang="en-US" sz="2200">
                <a:solidFill>
                  <a:srgbClr val="FFFFFF"/>
                </a:solidFill>
                <a:latin typeface="Montserrat"/>
              </a:rPr>
              <a:t>k: Khóa bí mật</a:t>
            </a:r>
          </a:p>
        </p:txBody>
      </p:sp>
      <p:sp>
        <p:nvSpPr>
          <p:cNvPr id="12" name="TextBox 12"/>
          <p:cNvSpPr txBox="1"/>
          <p:nvPr/>
        </p:nvSpPr>
        <p:spPr>
          <a:xfrm>
            <a:off x="10500382" y="4939641"/>
            <a:ext cx="6262694" cy="3248660"/>
          </a:xfrm>
          <a:prstGeom prst="rect">
            <a:avLst/>
          </a:prstGeom>
        </p:spPr>
        <p:txBody>
          <a:bodyPr lIns="0" tIns="0" rIns="0" bIns="0" rtlCol="0" anchor="t">
            <a:spAutoFit/>
          </a:bodyPr>
          <a:lstStyle/>
          <a:p>
            <a:pPr algn="r">
              <a:lnSpc>
                <a:spcPts val="2860"/>
              </a:lnSpc>
              <a:spcBef>
                <a:spcPct val="0"/>
              </a:spcBef>
            </a:pPr>
            <a:r>
              <a:rPr lang="en-US" sz="2200">
                <a:solidFill>
                  <a:srgbClr val="FFFFFF"/>
                </a:solidFill>
                <a:latin typeface="Montserrat"/>
              </a:rPr>
              <a:t>r: Số lượng vòng trong khối vòng</a:t>
            </a:r>
          </a:p>
          <a:p>
            <a:pPr algn="r">
              <a:lnSpc>
                <a:spcPts val="2860"/>
              </a:lnSpc>
              <a:spcBef>
                <a:spcPct val="0"/>
              </a:spcBef>
            </a:pPr>
            <a:r>
              <a:rPr lang="en-US" sz="2200">
                <a:solidFill>
                  <a:srgbClr val="FFFFFF"/>
                </a:solidFill>
                <a:latin typeface="Montserrat"/>
              </a:rPr>
              <a:t>iv: Vectơ khởi tạo, có độ dài 128 bit</a:t>
            </a:r>
          </a:p>
          <a:p>
            <a:pPr algn="r">
              <a:lnSpc>
                <a:spcPts val="2860"/>
              </a:lnSpc>
              <a:spcBef>
                <a:spcPct val="0"/>
              </a:spcBef>
            </a:pPr>
            <a:r>
              <a:rPr lang="en-US" sz="2200">
                <a:solidFill>
                  <a:srgbClr val="FFFFFF"/>
                </a:solidFill>
                <a:latin typeface="Montserrat"/>
              </a:rPr>
              <a:t>r: Số lượng vòng trong khối vòng</a:t>
            </a:r>
          </a:p>
          <a:p>
            <a:pPr algn="r">
              <a:lnSpc>
                <a:spcPts val="2860"/>
              </a:lnSpc>
              <a:spcBef>
                <a:spcPct val="0"/>
              </a:spcBef>
            </a:pPr>
            <a:r>
              <a:rPr lang="en-US" sz="2200">
                <a:solidFill>
                  <a:srgbClr val="FFFFFF"/>
                </a:solidFill>
                <a:latin typeface="Montserrat"/>
              </a:rPr>
              <a:t>w: Độ rộng từng từ </a:t>
            </a:r>
          </a:p>
          <a:p>
            <a:pPr algn="r">
              <a:lnSpc>
                <a:spcPts val="2860"/>
              </a:lnSpc>
              <a:spcBef>
                <a:spcPct val="0"/>
              </a:spcBef>
            </a:pPr>
            <a:r>
              <a:rPr lang="en-US" sz="2200">
                <a:solidFill>
                  <a:srgbClr val="FFFFFF"/>
                </a:solidFill>
                <a:latin typeface="Montserrat"/>
              </a:rPr>
              <a:t>n: Độ dài của keystream được tạo ra</a:t>
            </a:r>
          </a:p>
          <a:p>
            <a:pPr algn="r">
              <a:lnSpc>
                <a:spcPts val="2860"/>
              </a:lnSpc>
              <a:spcBef>
                <a:spcPct val="0"/>
              </a:spcBef>
            </a:pPr>
            <a:r>
              <a:rPr lang="en-US" sz="2200">
                <a:solidFill>
                  <a:srgbClr val="FFFFFF"/>
                </a:solidFill>
                <a:latin typeface="Montserrat"/>
              </a:rPr>
              <a:t>MT: Một khối vòng dựa trên thuật toán Mersenne Twister</a:t>
            </a:r>
          </a:p>
          <a:p>
            <a:pPr algn="r">
              <a:lnSpc>
                <a:spcPts val="2860"/>
              </a:lnSpc>
              <a:spcBef>
                <a:spcPct val="0"/>
              </a:spcBef>
            </a:pPr>
            <a:r>
              <a:rPr lang="en-US" sz="2200">
                <a:solidFill>
                  <a:srgbClr val="FFFFFF"/>
                </a:solidFill>
                <a:latin typeface="Montserrat"/>
              </a:rPr>
              <a:t>B: Một hàm phi tuyến tính trên bit</a:t>
            </a:r>
          </a:p>
          <a:p>
            <a:pPr algn="r">
              <a:lnSpc>
                <a:spcPts val="2860"/>
              </a:lnSpc>
              <a:spcBef>
                <a:spcPct val="0"/>
              </a:spcBef>
            </a:pPr>
            <a:r>
              <a:rPr lang="en-US" sz="2200">
                <a:solidFill>
                  <a:srgbClr val="FFFFFF"/>
                </a:solidFill>
                <a:latin typeface="Montserrat"/>
              </a:rPr>
              <a:t>F: Một hàm phi tuyến tính trên bit</a:t>
            </a:r>
          </a:p>
        </p:txBody>
      </p:sp>
      <p:sp>
        <p:nvSpPr>
          <p:cNvPr id="13" name="TextBox 13"/>
          <p:cNvSpPr txBox="1"/>
          <p:nvPr/>
        </p:nvSpPr>
        <p:spPr>
          <a:xfrm>
            <a:off x="15774105" y="9516392"/>
            <a:ext cx="1638734" cy="353060"/>
          </a:xfrm>
          <a:prstGeom prst="rect">
            <a:avLst/>
          </a:prstGeom>
        </p:spPr>
        <p:txBody>
          <a:bodyPr lIns="0" tIns="0" rIns="0" bIns="0" rtlCol="0" anchor="t">
            <a:spAutoFit/>
          </a:bodyPr>
          <a:lstStyle/>
          <a:p>
            <a:pPr algn="r">
              <a:lnSpc>
                <a:spcPts val="2860"/>
              </a:lnSpc>
            </a:pPr>
            <a:r>
              <a:rPr lang="en-US" sz="2200">
                <a:solidFill>
                  <a:srgbClr val="FFFFFF"/>
                </a:solidFill>
                <a:latin typeface="Montserrat"/>
              </a:rPr>
              <a:t>04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21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10082563" y="0"/>
            <a:ext cx="8205437" cy="7056676"/>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7687055"/>
            <a:ext cx="3023192" cy="2599945"/>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4253962" y="1967594"/>
            <a:ext cx="1195290" cy="745562"/>
          </a:xfrm>
          <a:prstGeom prst="rect">
            <a:avLst/>
          </a:prstGeom>
        </p:spPr>
      </p:pic>
      <p:sp>
        <p:nvSpPr>
          <p:cNvPr id="6" name="AutoShape 6"/>
          <p:cNvSpPr/>
          <p:nvPr/>
        </p:nvSpPr>
        <p:spPr>
          <a:xfrm>
            <a:off x="8375657" y="3042430"/>
            <a:ext cx="1464071" cy="0"/>
          </a:xfrm>
          <a:prstGeom prst="line">
            <a:avLst/>
          </a:prstGeom>
          <a:ln w="9525" cap="rnd">
            <a:solidFill>
              <a:srgbClr val="FFFFFF"/>
            </a:solidFill>
            <a:prstDash val="solid"/>
            <a:headEnd type="none" w="sm" len="sm"/>
            <a:tailEnd type="none" w="sm" len="sm"/>
          </a:ln>
        </p:spPr>
      </p:sp>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251220" y="9258300"/>
            <a:ext cx="1370179" cy="1077303"/>
          </a:xfrm>
          <a:prstGeom prst="rect">
            <a:avLst/>
          </a:prstGeom>
        </p:spPr>
      </p:pic>
      <p:pic>
        <p:nvPicPr>
          <p:cNvPr id="8" name="Picture 8"/>
          <p:cNvPicPr>
            <a:picLocks noChangeAspect="1"/>
          </p:cNvPicPr>
          <p:nvPr/>
        </p:nvPicPr>
        <p:blipFill>
          <a:blip r:embed="rId9"/>
          <a:srcRect/>
          <a:stretch>
            <a:fillRect/>
          </a:stretch>
        </p:blipFill>
        <p:spPr>
          <a:xfrm>
            <a:off x="7715004" y="3528338"/>
            <a:ext cx="1465807" cy="1656053"/>
          </a:xfrm>
          <a:prstGeom prst="rect">
            <a:avLst/>
          </a:prstGeom>
        </p:spPr>
      </p:pic>
      <p:pic>
        <p:nvPicPr>
          <p:cNvPr id="9" name="Picture 9"/>
          <p:cNvPicPr>
            <a:picLocks noChangeAspect="1"/>
          </p:cNvPicPr>
          <p:nvPr/>
        </p:nvPicPr>
        <p:blipFill>
          <a:blip r:embed="rId10"/>
          <a:srcRect/>
          <a:stretch>
            <a:fillRect/>
          </a:stretch>
        </p:blipFill>
        <p:spPr>
          <a:xfrm>
            <a:off x="10082563" y="3528338"/>
            <a:ext cx="1365630" cy="1656053"/>
          </a:xfrm>
          <a:prstGeom prst="rect">
            <a:avLst/>
          </a:prstGeom>
        </p:spPr>
      </p:pic>
      <p:sp>
        <p:nvSpPr>
          <p:cNvPr id="10" name="TextBox 10"/>
          <p:cNvSpPr txBox="1"/>
          <p:nvPr/>
        </p:nvSpPr>
        <p:spPr>
          <a:xfrm>
            <a:off x="3735312" y="1085850"/>
            <a:ext cx="10817375" cy="940847"/>
          </a:xfrm>
          <a:prstGeom prst="rect">
            <a:avLst/>
          </a:prstGeom>
        </p:spPr>
        <p:txBody>
          <a:bodyPr lIns="0" tIns="0" rIns="0" bIns="0" rtlCol="0" anchor="t">
            <a:spAutoFit/>
          </a:bodyPr>
          <a:lstStyle/>
          <a:p>
            <a:pPr algn="ctr">
              <a:lnSpc>
                <a:spcPts val="7240"/>
              </a:lnSpc>
            </a:pPr>
            <a:r>
              <a:rPr lang="en-US" sz="6582">
                <a:solidFill>
                  <a:srgbClr val="FFFFFF"/>
                </a:solidFill>
                <a:latin typeface="Francois One"/>
              </a:rPr>
              <a:t>II. Mã dòng CRYPTMT version3</a:t>
            </a:r>
          </a:p>
        </p:txBody>
      </p:sp>
      <p:sp>
        <p:nvSpPr>
          <p:cNvPr id="11" name="TextBox 11"/>
          <p:cNvSpPr txBox="1"/>
          <p:nvPr/>
        </p:nvSpPr>
        <p:spPr>
          <a:xfrm>
            <a:off x="7715004" y="2157531"/>
            <a:ext cx="2785378" cy="555625"/>
          </a:xfrm>
          <a:prstGeom prst="rect">
            <a:avLst/>
          </a:prstGeom>
        </p:spPr>
        <p:txBody>
          <a:bodyPr lIns="0" tIns="0" rIns="0" bIns="0" rtlCol="0" anchor="t">
            <a:spAutoFit/>
          </a:bodyPr>
          <a:lstStyle/>
          <a:p>
            <a:pPr>
              <a:lnSpc>
                <a:spcPts val="4399"/>
              </a:lnSpc>
            </a:pPr>
            <a:r>
              <a:rPr lang="en-US" sz="3999">
                <a:solidFill>
                  <a:srgbClr val="FFFFFF"/>
                </a:solidFill>
                <a:latin typeface="Francois One"/>
              </a:rPr>
              <a:t>2.1. : Kí hiệu:</a:t>
            </a:r>
          </a:p>
        </p:txBody>
      </p:sp>
      <p:sp>
        <p:nvSpPr>
          <p:cNvPr id="12" name="TextBox 12"/>
          <p:cNvSpPr txBox="1"/>
          <p:nvPr/>
        </p:nvSpPr>
        <p:spPr>
          <a:xfrm>
            <a:off x="1345841" y="4958762"/>
            <a:ext cx="7798158" cy="4195829"/>
          </a:xfrm>
          <a:prstGeom prst="rect">
            <a:avLst/>
          </a:prstGeom>
        </p:spPr>
        <p:txBody>
          <a:bodyPr lIns="0" tIns="0" rIns="0" bIns="0" rtlCol="0" anchor="t">
            <a:spAutoFit/>
          </a:bodyPr>
          <a:lstStyle/>
          <a:p>
            <a:pPr algn="ctr">
              <a:lnSpc>
                <a:spcPts val="3900"/>
              </a:lnSpc>
            </a:pPr>
            <a:endParaRPr lang="en-US" sz="3000">
              <a:solidFill>
                <a:srgbClr val="FFFFFF"/>
              </a:solidFill>
              <a:latin typeface="Francois One"/>
            </a:endParaRPr>
          </a:p>
          <a:p>
            <a:pPr marL="694690" lvl="1" indent="-457200">
              <a:lnSpc>
                <a:spcPts val="2860"/>
              </a:lnSpc>
              <a:buFont typeface="+mj-lt"/>
              <a:buAutoNum type="arabicPeriod"/>
            </a:pPr>
            <a:r>
              <a:rPr lang="en-US" sz="2200" dirty="0">
                <a:solidFill>
                  <a:srgbClr val="FFFFFF"/>
                </a:solidFill>
                <a:latin typeface="Montserrat"/>
              </a:rPr>
              <a:t> </a:t>
            </a:r>
            <a:r>
              <a:rPr lang="en-US" sz="2200" dirty="0" err="1">
                <a:solidFill>
                  <a:srgbClr val="FFFFFF"/>
                </a:solidFill>
                <a:latin typeface="Montserrat"/>
              </a:rPr>
              <a:t>Sử</a:t>
            </a:r>
            <a:r>
              <a:rPr lang="en-US" sz="2200" dirty="0">
                <a:solidFill>
                  <a:srgbClr val="FFFFFF"/>
                </a:solidFill>
                <a:latin typeface="Montserrat"/>
              </a:rPr>
              <a:t> </a:t>
            </a:r>
            <a:r>
              <a:rPr lang="en-US" sz="2200" dirty="0" err="1">
                <a:solidFill>
                  <a:srgbClr val="FFFFFF"/>
                </a:solidFill>
                <a:latin typeface="Montserrat"/>
              </a:rPr>
              <a:t>dụng</a:t>
            </a:r>
            <a:r>
              <a:rPr lang="en-US" sz="2200" dirty="0">
                <a:solidFill>
                  <a:srgbClr val="FFFFFF"/>
                </a:solidFill>
                <a:latin typeface="Montserrat"/>
              </a:rPr>
              <a:t> k </a:t>
            </a:r>
            <a:r>
              <a:rPr lang="en-US" sz="2200" dirty="0" err="1">
                <a:solidFill>
                  <a:srgbClr val="FFFFFF"/>
                </a:solidFill>
                <a:latin typeface="Montserrat"/>
              </a:rPr>
              <a:t>và</a:t>
            </a:r>
            <a:r>
              <a:rPr lang="en-US" sz="2200" dirty="0">
                <a:solidFill>
                  <a:srgbClr val="FFFFFF"/>
                </a:solidFill>
                <a:latin typeface="Montserrat"/>
              </a:rPr>
              <a:t> iv </a:t>
            </a:r>
            <a:r>
              <a:rPr lang="en-US" sz="2200" dirty="0" err="1">
                <a:solidFill>
                  <a:srgbClr val="FFFFFF"/>
                </a:solidFill>
                <a:latin typeface="Montserrat"/>
              </a:rPr>
              <a:t>để</a:t>
            </a:r>
            <a:r>
              <a:rPr lang="en-US" sz="2200" dirty="0">
                <a:solidFill>
                  <a:srgbClr val="FFFFFF"/>
                </a:solidFill>
                <a:latin typeface="Montserrat"/>
              </a:rPr>
              <a:t> </a:t>
            </a:r>
            <a:r>
              <a:rPr lang="en-US" sz="2200" dirty="0" err="1">
                <a:solidFill>
                  <a:srgbClr val="FFFFFF"/>
                </a:solidFill>
                <a:latin typeface="Montserrat"/>
              </a:rPr>
              <a:t>khởi</a:t>
            </a:r>
            <a:r>
              <a:rPr lang="en-US" sz="2200" dirty="0">
                <a:solidFill>
                  <a:srgbClr val="FFFFFF"/>
                </a:solidFill>
                <a:latin typeface="Montserrat"/>
              </a:rPr>
              <a:t> </a:t>
            </a:r>
            <a:r>
              <a:rPr lang="en-US" sz="2200" dirty="0" err="1">
                <a:solidFill>
                  <a:srgbClr val="FFFFFF"/>
                </a:solidFill>
                <a:latin typeface="Montserrat"/>
              </a:rPr>
              <a:t>tạo</a:t>
            </a:r>
            <a:r>
              <a:rPr lang="en-US" sz="2200" dirty="0">
                <a:solidFill>
                  <a:srgbClr val="FFFFFF"/>
                </a:solidFill>
                <a:latin typeface="Montserrat"/>
              </a:rPr>
              <a:t> </a:t>
            </a:r>
            <a:r>
              <a:rPr lang="en-US" sz="2200" dirty="0" err="1">
                <a:solidFill>
                  <a:srgbClr val="FFFFFF"/>
                </a:solidFill>
                <a:latin typeface="Montserrat"/>
              </a:rPr>
              <a:t>trạng</a:t>
            </a:r>
            <a:r>
              <a:rPr lang="en-US" sz="2200" dirty="0">
                <a:solidFill>
                  <a:srgbClr val="FFFFFF"/>
                </a:solidFill>
                <a:latin typeface="Montserrat"/>
              </a:rPr>
              <a:t> </a:t>
            </a:r>
            <a:r>
              <a:rPr lang="en-US" sz="2200" dirty="0" err="1">
                <a:solidFill>
                  <a:srgbClr val="FFFFFF"/>
                </a:solidFill>
                <a:latin typeface="Montserrat"/>
              </a:rPr>
              <a:t>thái</a:t>
            </a:r>
            <a:r>
              <a:rPr lang="en-US" sz="2200" dirty="0">
                <a:solidFill>
                  <a:srgbClr val="FFFFFF"/>
                </a:solidFill>
                <a:latin typeface="Montserrat"/>
              </a:rPr>
              <a:t> </a:t>
            </a:r>
            <a:r>
              <a:rPr lang="en-US" sz="2200" dirty="0" err="1">
                <a:solidFill>
                  <a:srgbClr val="FFFFFF"/>
                </a:solidFill>
                <a:latin typeface="Montserrat"/>
              </a:rPr>
              <a:t>của</a:t>
            </a:r>
            <a:r>
              <a:rPr lang="en-US" sz="2200" dirty="0">
                <a:solidFill>
                  <a:srgbClr val="FFFFFF"/>
                </a:solidFill>
                <a:latin typeface="Montserrat"/>
              </a:rPr>
              <a:t>  MT.</a:t>
            </a:r>
          </a:p>
          <a:p>
            <a:pPr marL="694690" lvl="1" indent="-457200">
              <a:lnSpc>
                <a:spcPts val="2860"/>
              </a:lnSpc>
              <a:buFont typeface="+mj-lt"/>
              <a:buAutoNum type="arabicPeriod"/>
            </a:pPr>
            <a:r>
              <a:rPr lang="en-US" sz="2200" dirty="0">
                <a:solidFill>
                  <a:srgbClr val="FFFFFF"/>
                </a:solidFill>
                <a:latin typeface="Montserrat"/>
              </a:rPr>
              <a:t> </a:t>
            </a:r>
            <a:r>
              <a:rPr lang="en-US" sz="2200" dirty="0" err="1">
                <a:solidFill>
                  <a:srgbClr val="FFFFFF"/>
                </a:solidFill>
                <a:latin typeface="Montserrat"/>
              </a:rPr>
              <a:t>Sử</a:t>
            </a:r>
            <a:r>
              <a:rPr lang="en-US" sz="2200" dirty="0">
                <a:solidFill>
                  <a:srgbClr val="FFFFFF"/>
                </a:solidFill>
                <a:latin typeface="Montserrat"/>
              </a:rPr>
              <a:t> </a:t>
            </a:r>
            <a:r>
              <a:rPr lang="en-US" sz="2200" dirty="0" err="1">
                <a:solidFill>
                  <a:srgbClr val="FFFFFF"/>
                </a:solidFill>
                <a:latin typeface="Montserrat"/>
              </a:rPr>
              <a:t>dụng</a:t>
            </a:r>
            <a:r>
              <a:rPr lang="en-US" sz="2200" dirty="0">
                <a:solidFill>
                  <a:srgbClr val="FFFFFF"/>
                </a:solidFill>
                <a:latin typeface="Montserrat"/>
              </a:rPr>
              <a:t> MT </a:t>
            </a:r>
            <a:r>
              <a:rPr lang="en-US" sz="2200" dirty="0" err="1">
                <a:solidFill>
                  <a:srgbClr val="FFFFFF"/>
                </a:solidFill>
                <a:latin typeface="Montserrat"/>
              </a:rPr>
              <a:t>để</a:t>
            </a:r>
            <a:r>
              <a:rPr lang="en-US" sz="2200" dirty="0">
                <a:solidFill>
                  <a:srgbClr val="FFFFFF"/>
                </a:solidFill>
                <a:latin typeface="Montserrat"/>
              </a:rPr>
              <a:t> </a:t>
            </a:r>
            <a:r>
              <a:rPr lang="en-US" sz="2200" dirty="0" err="1">
                <a:solidFill>
                  <a:srgbClr val="FFFFFF"/>
                </a:solidFill>
                <a:latin typeface="Montserrat"/>
              </a:rPr>
              <a:t>tạo</a:t>
            </a:r>
            <a:r>
              <a:rPr lang="en-US" sz="2200" dirty="0">
                <a:solidFill>
                  <a:srgbClr val="FFFFFF"/>
                </a:solidFill>
                <a:latin typeface="Montserrat"/>
              </a:rPr>
              <a:t> </a:t>
            </a:r>
            <a:r>
              <a:rPr lang="en-US" sz="2200" dirty="0" err="1">
                <a:solidFill>
                  <a:srgbClr val="FFFFFF"/>
                </a:solidFill>
                <a:latin typeface="Montserrat"/>
              </a:rPr>
              <a:t>ra</a:t>
            </a:r>
            <a:r>
              <a:rPr lang="en-US" sz="2200" dirty="0">
                <a:solidFill>
                  <a:srgbClr val="FFFFFF"/>
                </a:solidFill>
                <a:latin typeface="Montserrat"/>
              </a:rPr>
              <a:t> keystream </a:t>
            </a:r>
            <a:r>
              <a:rPr lang="en-US" sz="2200" dirty="0" err="1">
                <a:solidFill>
                  <a:srgbClr val="FFFFFF"/>
                </a:solidFill>
                <a:latin typeface="Montserrat"/>
              </a:rPr>
              <a:t>với</a:t>
            </a:r>
            <a:r>
              <a:rPr lang="en-US" sz="2200" dirty="0">
                <a:solidFill>
                  <a:srgbClr val="FFFFFF"/>
                </a:solidFill>
                <a:latin typeface="Montserrat"/>
              </a:rPr>
              <a:t> </a:t>
            </a:r>
            <a:r>
              <a:rPr lang="en-US" sz="2200" dirty="0" err="1">
                <a:solidFill>
                  <a:srgbClr val="FFFFFF"/>
                </a:solidFill>
                <a:latin typeface="Montserrat"/>
              </a:rPr>
              <a:t>độ</a:t>
            </a:r>
            <a:r>
              <a:rPr lang="en-US" sz="2200" dirty="0">
                <a:solidFill>
                  <a:srgbClr val="FFFFFF"/>
                </a:solidFill>
                <a:latin typeface="Montserrat"/>
              </a:rPr>
              <a:t> </a:t>
            </a:r>
            <a:r>
              <a:rPr lang="en-US" sz="2200" dirty="0" err="1">
                <a:solidFill>
                  <a:srgbClr val="FFFFFF"/>
                </a:solidFill>
                <a:latin typeface="Montserrat"/>
              </a:rPr>
              <a:t>dài</a:t>
            </a:r>
            <a:r>
              <a:rPr lang="en-US" sz="2200" dirty="0">
                <a:solidFill>
                  <a:srgbClr val="FFFFFF"/>
                </a:solidFill>
                <a:latin typeface="Montserrat"/>
              </a:rPr>
              <a:t> n.</a:t>
            </a:r>
          </a:p>
          <a:p>
            <a:pPr marL="694690" lvl="1" indent="-457200">
              <a:lnSpc>
                <a:spcPts val="2860"/>
              </a:lnSpc>
              <a:buFont typeface="+mj-lt"/>
              <a:buAutoNum type="arabicPeriod"/>
            </a:pPr>
            <a:r>
              <a:rPr lang="en-US" sz="2200" dirty="0">
                <a:solidFill>
                  <a:srgbClr val="FFFFFF"/>
                </a:solidFill>
                <a:latin typeface="Montserrat"/>
              </a:rPr>
              <a:t> Chia keystream </a:t>
            </a:r>
            <a:r>
              <a:rPr lang="en-US" sz="2200" dirty="0" err="1">
                <a:solidFill>
                  <a:srgbClr val="FFFFFF"/>
                </a:solidFill>
                <a:latin typeface="Montserrat"/>
              </a:rPr>
              <a:t>thành</a:t>
            </a:r>
            <a:r>
              <a:rPr lang="en-US" sz="2200" dirty="0">
                <a:solidFill>
                  <a:srgbClr val="FFFFFF"/>
                </a:solidFill>
                <a:latin typeface="Montserrat"/>
              </a:rPr>
              <a:t> </a:t>
            </a:r>
            <a:r>
              <a:rPr lang="en-US" sz="2200" dirty="0" err="1">
                <a:solidFill>
                  <a:srgbClr val="FFFFFF"/>
                </a:solidFill>
                <a:latin typeface="Montserrat"/>
              </a:rPr>
              <a:t>các</a:t>
            </a:r>
            <a:r>
              <a:rPr lang="en-US" sz="2200" dirty="0">
                <a:solidFill>
                  <a:srgbClr val="FFFFFF"/>
                </a:solidFill>
                <a:latin typeface="Montserrat"/>
              </a:rPr>
              <a:t> </a:t>
            </a:r>
            <a:r>
              <a:rPr lang="en-US" sz="2200" dirty="0" err="1">
                <a:solidFill>
                  <a:srgbClr val="FFFFFF"/>
                </a:solidFill>
                <a:latin typeface="Montserrat"/>
              </a:rPr>
              <a:t>từ</a:t>
            </a:r>
            <a:r>
              <a:rPr lang="en-US" sz="2200" dirty="0">
                <a:solidFill>
                  <a:srgbClr val="FFFFFF"/>
                </a:solidFill>
                <a:latin typeface="Montserrat"/>
              </a:rPr>
              <a:t> </a:t>
            </a:r>
            <a:r>
              <a:rPr lang="en-US" sz="2200" dirty="0" err="1">
                <a:solidFill>
                  <a:srgbClr val="FFFFFF"/>
                </a:solidFill>
                <a:latin typeface="Montserrat"/>
              </a:rPr>
              <a:t>có</a:t>
            </a:r>
            <a:r>
              <a:rPr lang="en-US" sz="2200" dirty="0">
                <a:solidFill>
                  <a:srgbClr val="FFFFFF"/>
                </a:solidFill>
                <a:latin typeface="Montserrat"/>
              </a:rPr>
              <a:t> </a:t>
            </a:r>
            <a:r>
              <a:rPr lang="en-US" sz="2200" dirty="0" err="1">
                <a:solidFill>
                  <a:srgbClr val="FFFFFF"/>
                </a:solidFill>
                <a:latin typeface="Montserrat"/>
              </a:rPr>
              <a:t>độ</a:t>
            </a:r>
            <a:r>
              <a:rPr lang="en-US" sz="2200" dirty="0">
                <a:solidFill>
                  <a:srgbClr val="FFFFFF"/>
                </a:solidFill>
                <a:latin typeface="Montserrat"/>
              </a:rPr>
              <a:t> </a:t>
            </a:r>
            <a:r>
              <a:rPr lang="en-US" sz="2200" dirty="0" err="1">
                <a:solidFill>
                  <a:srgbClr val="FFFFFF"/>
                </a:solidFill>
                <a:latin typeface="Montserrat"/>
              </a:rPr>
              <a:t>dài</a:t>
            </a:r>
            <a:r>
              <a:rPr lang="en-US" sz="2200" dirty="0">
                <a:solidFill>
                  <a:srgbClr val="FFFFFF"/>
                </a:solidFill>
                <a:latin typeface="Montserrat"/>
              </a:rPr>
              <a:t> w.</a:t>
            </a:r>
          </a:p>
          <a:p>
            <a:pPr marL="694690" lvl="1" indent="-457200">
              <a:lnSpc>
                <a:spcPts val="2860"/>
              </a:lnSpc>
              <a:buFont typeface="+mj-lt"/>
              <a:buAutoNum type="arabicPeriod"/>
            </a:pPr>
            <a:r>
              <a:rPr lang="en-US" sz="2200" dirty="0">
                <a:solidFill>
                  <a:srgbClr val="FFFFFF"/>
                </a:solidFill>
                <a:latin typeface="Montserrat"/>
              </a:rPr>
              <a:t> </a:t>
            </a:r>
            <a:r>
              <a:rPr lang="en-US" sz="2200" dirty="0" err="1">
                <a:solidFill>
                  <a:srgbClr val="FFFFFF"/>
                </a:solidFill>
                <a:latin typeface="Montserrat"/>
              </a:rPr>
              <a:t>Áp</a:t>
            </a:r>
            <a:r>
              <a:rPr lang="en-US" sz="2200" dirty="0">
                <a:solidFill>
                  <a:srgbClr val="FFFFFF"/>
                </a:solidFill>
                <a:latin typeface="Montserrat"/>
              </a:rPr>
              <a:t> </a:t>
            </a:r>
            <a:r>
              <a:rPr lang="en-US" sz="2200" dirty="0" err="1">
                <a:solidFill>
                  <a:srgbClr val="FFFFFF"/>
                </a:solidFill>
                <a:latin typeface="Montserrat"/>
              </a:rPr>
              <a:t>dụng</a:t>
            </a:r>
            <a:r>
              <a:rPr lang="en-US" sz="2200" dirty="0">
                <a:solidFill>
                  <a:srgbClr val="FFFFFF"/>
                </a:solidFill>
                <a:latin typeface="Montserrat"/>
              </a:rPr>
              <a:t> </a:t>
            </a:r>
            <a:r>
              <a:rPr lang="en-US" sz="2200" dirty="0" err="1">
                <a:solidFill>
                  <a:srgbClr val="FFFFFF"/>
                </a:solidFill>
                <a:latin typeface="Montserrat"/>
              </a:rPr>
              <a:t>hàm</a:t>
            </a:r>
            <a:r>
              <a:rPr lang="en-US" sz="2200" dirty="0">
                <a:solidFill>
                  <a:srgbClr val="FFFFFF"/>
                </a:solidFill>
                <a:latin typeface="Montserrat"/>
              </a:rPr>
              <a:t> phi </a:t>
            </a:r>
            <a:r>
              <a:rPr lang="en-US" sz="2200" dirty="0" err="1">
                <a:solidFill>
                  <a:srgbClr val="FFFFFF"/>
                </a:solidFill>
                <a:latin typeface="Montserrat"/>
              </a:rPr>
              <a:t>tuyến</a:t>
            </a:r>
            <a:r>
              <a:rPr lang="en-US" sz="2200" dirty="0">
                <a:solidFill>
                  <a:srgbClr val="FFFFFF"/>
                </a:solidFill>
                <a:latin typeface="Montserrat"/>
              </a:rPr>
              <a:t> </a:t>
            </a:r>
            <a:r>
              <a:rPr lang="en-US" sz="2200" dirty="0" err="1">
                <a:solidFill>
                  <a:srgbClr val="FFFFFF"/>
                </a:solidFill>
                <a:latin typeface="Montserrat"/>
              </a:rPr>
              <a:t>tính</a:t>
            </a:r>
            <a:r>
              <a:rPr lang="en-US" sz="2200" dirty="0">
                <a:solidFill>
                  <a:srgbClr val="FFFFFF"/>
                </a:solidFill>
                <a:latin typeface="Montserrat"/>
              </a:rPr>
              <a:t> B </a:t>
            </a:r>
            <a:r>
              <a:rPr lang="en-US" sz="2200" dirty="0" err="1">
                <a:solidFill>
                  <a:srgbClr val="FFFFFF"/>
                </a:solidFill>
                <a:latin typeface="Montserrat"/>
              </a:rPr>
              <a:t>lên</a:t>
            </a:r>
            <a:r>
              <a:rPr lang="en-US" sz="2200" dirty="0">
                <a:solidFill>
                  <a:srgbClr val="FFFFFF"/>
                </a:solidFill>
                <a:latin typeface="Montserrat"/>
              </a:rPr>
              <a:t> </a:t>
            </a:r>
            <a:r>
              <a:rPr lang="en-US" sz="2200" dirty="0" err="1">
                <a:solidFill>
                  <a:srgbClr val="FFFFFF"/>
                </a:solidFill>
                <a:latin typeface="Montserrat"/>
              </a:rPr>
              <a:t>từng</a:t>
            </a:r>
            <a:r>
              <a:rPr lang="en-US" sz="2200" dirty="0">
                <a:solidFill>
                  <a:srgbClr val="FFFFFF"/>
                </a:solidFill>
                <a:latin typeface="Montserrat"/>
              </a:rPr>
              <a:t> </a:t>
            </a:r>
            <a:r>
              <a:rPr lang="en-US" sz="2200" dirty="0" err="1">
                <a:solidFill>
                  <a:srgbClr val="FFFFFF"/>
                </a:solidFill>
                <a:latin typeface="Montserrat"/>
              </a:rPr>
              <a:t>từ</a:t>
            </a:r>
            <a:r>
              <a:rPr lang="en-US" sz="2200" dirty="0">
                <a:solidFill>
                  <a:srgbClr val="FFFFFF"/>
                </a:solidFill>
                <a:latin typeface="Montserrat"/>
              </a:rPr>
              <a:t> </a:t>
            </a:r>
            <a:r>
              <a:rPr lang="en-US" sz="2200" dirty="0" err="1">
                <a:solidFill>
                  <a:srgbClr val="FFFFFF"/>
                </a:solidFill>
                <a:latin typeface="Montserrat"/>
              </a:rPr>
              <a:t>của</a:t>
            </a:r>
            <a:r>
              <a:rPr lang="en-US" sz="2200" dirty="0">
                <a:solidFill>
                  <a:srgbClr val="FFFFFF"/>
                </a:solidFill>
                <a:latin typeface="Montserrat"/>
              </a:rPr>
              <a:t> keystream </a:t>
            </a:r>
            <a:r>
              <a:rPr lang="en-US" sz="2200" dirty="0" err="1">
                <a:solidFill>
                  <a:srgbClr val="FFFFFF"/>
                </a:solidFill>
                <a:latin typeface="Montserrat"/>
              </a:rPr>
              <a:t>để</a:t>
            </a:r>
            <a:r>
              <a:rPr lang="en-US" sz="2200" dirty="0">
                <a:solidFill>
                  <a:srgbClr val="FFFFFF"/>
                </a:solidFill>
                <a:latin typeface="Montserrat"/>
              </a:rPr>
              <a:t> </a:t>
            </a:r>
            <a:r>
              <a:rPr lang="en-US" sz="2200" dirty="0" err="1">
                <a:solidFill>
                  <a:srgbClr val="FFFFFF"/>
                </a:solidFill>
                <a:latin typeface="Montserrat"/>
              </a:rPr>
              <a:t>tạo</a:t>
            </a:r>
            <a:r>
              <a:rPr lang="en-US" sz="2200" dirty="0">
                <a:solidFill>
                  <a:srgbClr val="FFFFFF"/>
                </a:solidFill>
                <a:latin typeface="Montserrat"/>
              </a:rPr>
              <a:t> </a:t>
            </a:r>
            <a:r>
              <a:rPr lang="en-US" sz="2200" dirty="0" err="1">
                <a:solidFill>
                  <a:srgbClr val="FFFFFF"/>
                </a:solidFill>
                <a:latin typeface="Montserrat"/>
              </a:rPr>
              <a:t>ra</a:t>
            </a:r>
            <a:r>
              <a:rPr lang="en-US" sz="2200" dirty="0">
                <a:solidFill>
                  <a:srgbClr val="FFFFFF"/>
                </a:solidFill>
                <a:latin typeface="Montserrat"/>
              </a:rPr>
              <a:t> </a:t>
            </a:r>
            <a:r>
              <a:rPr lang="en-US" sz="2200" dirty="0" err="1">
                <a:solidFill>
                  <a:srgbClr val="FFFFFF"/>
                </a:solidFill>
                <a:latin typeface="Montserrat"/>
              </a:rPr>
              <a:t>các</a:t>
            </a:r>
            <a:r>
              <a:rPr lang="en-US" sz="2200" dirty="0">
                <a:solidFill>
                  <a:srgbClr val="FFFFFF"/>
                </a:solidFill>
                <a:latin typeface="Montserrat"/>
              </a:rPr>
              <a:t> </a:t>
            </a:r>
            <a:r>
              <a:rPr lang="en-US" sz="2200" dirty="0" err="1">
                <a:solidFill>
                  <a:srgbClr val="FFFFFF"/>
                </a:solidFill>
                <a:latin typeface="Montserrat"/>
              </a:rPr>
              <a:t>khối</a:t>
            </a:r>
            <a:r>
              <a:rPr lang="en-US" sz="2200" dirty="0">
                <a:solidFill>
                  <a:srgbClr val="FFFFFF"/>
                </a:solidFill>
                <a:latin typeface="Montserrat"/>
              </a:rPr>
              <a:t> b1, b2, ..., b{n/w}.</a:t>
            </a:r>
          </a:p>
          <a:p>
            <a:pPr marL="694690" lvl="1" indent="-457200">
              <a:lnSpc>
                <a:spcPts val="2860"/>
              </a:lnSpc>
              <a:buFont typeface="+mj-lt"/>
              <a:buAutoNum type="arabicPeriod"/>
            </a:pPr>
            <a:r>
              <a:rPr lang="en-US" sz="2200" dirty="0">
                <a:solidFill>
                  <a:srgbClr val="FFFFFF"/>
                </a:solidFill>
                <a:latin typeface="Montserrat"/>
              </a:rPr>
              <a:t> </a:t>
            </a:r>
            <a:r>
              <a:rPr lang="en-US" sz="2200" dirty="0" err="1">
                <a:solidFill>
                  <a:srgbClr val="FFFFFF"/>
                </a:solidFill>
                <a:latin typeface="Montserrat"/>
              </a:rPr>
              <a:t>Áp</a:t>
            </a:r>
            <a:r>
              <a:rPr lang="en-US" sz="2200" dirty="0">
                <a:solidFill>
                  <a:srgbClr val="FFFFFF"/>
                </a:solidFill>
                <a:latin typeface="Montserrat"/>
              </a:rPr>
              <a:t> </a:t>
            </a:r>
            <a:r>
              <a:rPr lang="en-US" sz="2200" dirty="0" err="1">
                <a:solidFill>
                  <a:srgbClr val="FFFFFF"/>
                </a:solidFill>
                <a:latin typeface="Montserrat"/>
              </a:rPr>
              <a:t>dụng</a:t>
            </a:r>
            <a:r>
              <a:rPr lang="en-US" sz="2200" dirty="0">
                <a:solidFill>
                  <a:srgbClr val="FFFFFF"/>
                </a:solidFill>
                <a:latin typeface="Montserrat"/>
              </a:rPr>
              <a:t> </a:t>
            </a:r>
            <a:r>
              <a:rPr lang="en-US" sz="2200" dirty="0" err="1">
                <a:solidFill>
                  <a:srgbClr val="FFFFFF"/>
                </a:solidFill>
                <a:latin typeface="Montserrat"/>
              </a:rPr>
              <a:t>hàm</a:t>
            </a:r>
            <a:r>
              <a:rPr lang="en-US" sz="2200" dirty="0">
                <a:solidFill>
                  <a:srgbClr val="FFFFFF"/>
                </a:solidFill>
                <a:latin typeface="Montserrat"/>
              </a:rPr>
              <a:t> phi </a:t>
            </a:r>
            <a:r>
              <a:rPr lang="en-US" sz="2200" dirty="0" err="1">
                <a:solidFill>
                  <a:srgbClr val="FFFFFF"/>
                </a:solidFill>
                <a:latin typeface="Montserrat"/>
              </a:rPr>
              <a:t>tuyến</a:t>
            </a:r>
            <a:r>
              <a:rPr lang="en-US" sz="2200" dirty="0">
                <a:solidFill>
                  <a:srgbClr val="FFFFFF"/>
                </a:solidFill>
                <a:latin typeface="Montserrat"/>
              </a:rPr>
              <a:t> </a:t>
            </a:r>
            <a:r>
              <a:rPr lang="en-US" sz="2200" dirty="0" err="1">
                <a:solidFill>
                  <a:srgbClr val="FFFFFF"/>
                </a:solidFill>
                <a:latin typeface="Montserrat"/>
              </a:rPr>
              <a:t>tính</a:t>
            </a:r>
            <a:r>
              <a:rPr lang="en-US" sz="2200" dirty="0">
                <a:solidFill>
                  <a:srgbClr val="FFFFFF"/>
                </a:solidFill>
                <a:latin typeface="Montserrat"/>
              </a:rPr>
              <a:t> F </a:t>
            </a:r>
            <a:r>
              <a:rPr lang="en-US" sz="2200" dirty="0" err="1">
                <a:solidFill>
                  <a:srgbClr val="FFFFFF"/>
                </a:solidFill>
                <a:latin typeface="Montserrat"/>
              </a:rPr>
              <a:t>lên</a:t>
            </a:r>
            <a:r>
              <a:rPr lang="en-US" sz="2200" dirty="0">
                <a:solidFill>
                  <a:srgbClr val="FFFFFF"/>
                </a:solidFill>
                <a:latin typeface="Montserrat"/>
              </a:rPr>
              <a:t> </a:t>
            </a:r>
            <a:r>
              <a:rPr lang="en-US" sz="2200" dirty="0" err="1">
                <a:solidFill>
                  <a:srgbClr val="FFFFFF"/>
                </a:solidFill>
                <a:latin typeface="Montserrat"/>
              </a:rPr>
              <a:t>các</a:t>
            </a:r>
            <a:r>
              <a:rPr lang="en-US" sz="2200" dirty="0">
                <a:solidFill>
                  <a:srgbClr val="FFFFFF"/>
                </a:solidFill>
                <a:latin typeface="Montserrat"/>
              </a:rPr>
              <a:t> </a:t>
            </a:r>
            <a:r>
              <a:rPr lang="en-US" sz="2200" dirty="0" err="1">
                <a:solidFill>
                  <a:srgbClr val="FFFFFF"/>
                </a:solidFill>
                <a:latin typeface="Montserrat"/>
              </a:rPr>
              <a:t>khối</a:t>
            </a:r>
            <a:r>
              <a:rPr lang="en-US" sz="2200" dirty="0">
                <a:solidFill>
                  <a:srgbClr val="FFFFFF"/>
                </a:solidFill>
                <a:latin typeface="Montserrat"/>
              </a:rPr>
              <a:t> bi </a:t>
            </a:r>
            <a:r>
              <a:rPr lang="en-US" sz="2200" dirty="0" err="1">
                <a:solidFill>
                  <a:srgbClr val="FFFFFF"/>
                </a:solidFill>
                <a:latin typeface="Montserrat"/>
              </a:rPr>
              <a:t>để</a:t>
            </a:r>
            <a:r>
              <a:rPr lang="en-US" sz="2200" dirty="0">
                <a:solidFill>
                  <a:srgbClr val="FFFFFF"/>
                </a:solidFill>
                <a:latin typeface="Montserrat"/>
              </a:rPr>
              <a:t> </a:t>
            </a:r>
            <a:r>
              <a:rPr lang="en-US" sz="2200" dirty="0" err="1">
                <a:solidFill>
                  <a:srgbClr val="FFFFFF"/>
                </a:solidFill>
                <a:latin typeface="Montserrat"/>
              </a:rPr>
              <a:t>tạo</a:t>
            </a:r>
            <a:r>
              <a:rPr lang="en-US" sz="2200" dirty="0">
                <a:solidFill>
                  <a:srgbClr val="FFFFFF"/>
                </a:solidFill>
                <a:latin typeface="Montserrat"/>
              </a:rPr>
              <a:t> </a:t>
            </a:r>
            <a:r>
              <a:rPr lang="en-US" sz="2200" dirty="0" err="1">
                <a:solidFill>
                  <a:srgbClr val="FFFFFF"/>
                </a:solidFill>
                <a:latin typeface="Montserrat"/>
              </a:rPr>
              <a:t>ra</a:t>
            </a:r>
            <a:r>
              <a:rPr lang="en-US" sz="2200" dirty="0">
                <a:solidFill>
                  <a:srgbClr val="FFFFFF"/>
                </a:solidFill>
                <a:latin typeface="Montserrat"/>
              </a:rPr>
              <a:t> </a:t>
            </a:r>
            <a:r>
              <a:rPr lang="en-US" sz="2200" dirty="0" err="1">
                <a:solidFill>
                  <a:srgbClr val="FFFFFF"/>
                </a:solidFill>
                <a:latin typeface="Montserrat"/>
              </a:rPr>
              <a:t>các</a:t>
            </a:r>
            <a:r>
              <a:rPr lang="en-US" sz="2200" dirty="0">
                <a:solidFill>
                  <a:srgbClr val="FFFFFF"/>
                </a:solidFill>
                <a:latin typeface="Montserrat"/>
              </a:rPr>
              <a:t> </a:t>
            </a:r>
            <a:r>
              <a:rPr lang="en-US" sz="2200" dirty="0" err="1">
                <a:solidFill>
                  <a:srgbClr val="FFFFFF"/>
                </a:solidFill>
                <a:latin typeface="Montserrat"/>
              </a:rPr>
              <a:t>khối</a:t>
            </a:r>
            <a:r>
              <a:rPr lang="en-US" sz="2200" dirty="0">
                <a:solidFill>
                  <a:srgbClr val="FFFFFF"/>
                </a:solidFill>
                <a:latin typeface="Montserrat"/>
              </a:rPr>
              <a:t> keystream s1, s2, ..., s{n/w}</a:t>
            </a:r>
          </a:p>
          <a:p>
            <a:pPr marL="694690" lvl="1" indent="-457200">
              <a:lnSpc>
                <a:spcPts val="2860"/>
              </a:lnSpc>
              <a:buFont typeface="+mj-lt"/>
              <a:buAutoNum type="arabicPeriod"/>
            </a:pPr>
            <a:r>
              <a:rPr lang="en-US" sz="2200" dirty="0">
                <a:solidFill>
                  <a:srgbClr val="FFFFFF"/>
                </a:solidFill>
                <a:latin typeface="Montserrat"/>
              </a:rPr>
              <a:t> XOR </a:t>
            </a:r>
            <a:r>
              <a:rPr lang="en-US" sz="2200" dirty="0" err="1">
                <a:solidFill>
                  <a:srgbClr val="FFFFFF"/>
                </a:solidFill>
                <a:latin typeface="Montserrat"/>
              </a:rPr>
              <a:t>từng</a:t>
            </a:r>
            <a:r>
              <a:rPr lang="en-US" sz="2200" dirty="0">
                <a:solidFill>
                  <a:srgbClr val="FFFFFF"/>
                </a:solidFill>
                <a:latin typeface="Montserrat"/>
              </a:rPr>
              <a:t> byte </a:t>
            </a:r>
            <a:r>
              <a:rPr lang="en-US" sz="2200" dirty="0" err="1">
                <a:solidFill>
                  <a:srgbClr val="FFFFFF"/>
                </a:solidFill>
                <a:latin typeface="Montserrat"/>
              </a:rPr>
              <a:t>của</a:t>
            </a:r>
            <a:r>
              <a:rPr lang="en-US" sz="2200" dirty="0">
                <a:solidFill>
                  <a:srgbClr val="FFFFFF"/>
                </a:solidFill>
                <a:latin typeface="Montserrat"/>
              </a:rPr>
              <a:t> </a:t>
            </a:r>
            <a:r>
              <a:rPr lang="en-US" sz="2200" dirty="0" err="1">
                <a:solidFill>
                  <a:srgbClr val="FFFFFF"/>
                </a:solidFill>
                <a:latin typeface="Montserrat"/>
              </a:rPr>
              <a:t>dữ</a:t>
            </a:r>
            <a:r>
              <a:rPr lang="en-US" sz="2200" dirty="0">
                <a:solidFill>
                  <a:srgbClr val="FFFFFF"/>
                </a:solidFill>
                <a:latin typeface="Montserrat"/>
              </a:rPr>
              <a:t> </a:t>
            </a:r>
            <a:r>
              <a:rPr lang="en-US" sz="2200" dirty="0" err="1">
                <a:solidFill>
                  <a:srgbClr val="FFFFFF"/>
                </a:solidFill>
                <a:latin typeface="Montserrat"/>
              </a:rPr>
              <a:t>liệu</a:t>
            </a:r>
            <a:r>
              <a:rPr lang="en-US" sz="2200" dirty="0">
                <a:solidFill>
                  <a:srgbClr val="FFFFFF"/>
                </a:solidFill>
                <a:latin typeface="Montserrat"/>
              </a:rPr>
              <a:t> </a:t>
            </a:r>
            <a:r>
              <a:rPr lang="en-US" sz="2200" dirty="0" err="1">
                <a:solidFill>
                  <a:srgbClr val="FFFFFF"/>
                </a:solidFill>
                <a:latin typeface="Montserrat"/>
              </a:rPr>
              <a:t>đầu</a:t>
            </a:r>
            <a:r>
              <a:rPr lang="en-US" sz="2200" dirty="0">
                <a:solidFill>
                  <a:srgbClr val="FFFFFF"/>
                </a:solidFill>
                <a:latin typeface="Montserrat"/>
              </a:rPr>
              <a:t> </a:t>
            </a:r>
            <a:r>
              <a:rPr lang="en-US" sz="2200" dirty="0" err="1">
                <a:solidFill>
                  <a:srgbClr val="FFFFFF"/>
                </a:solidFill>
                <a:latin typeface="Montserrat"/>
              </a:rPr>
              <a:t>vào</a:t>
            </a:r>
            <a:r>
              <a:rPr lang="en-US" sz="2200" dirty="0">
                <a:solidFill>
                  <a:srgbClr val="FFFFFF"/>
                </a:solidFill>
                <a:latin typeface="Montserrat"/>
              </a:rPr>
              <a:t> m </a:t>
            </a:r>
            <a:r>
              <a:rPr lang="en-US" sz="2200" dirty="0" err="1">
                <a:solidFill>
                  <a:srgbClr val="FFFFFF"/>
                </a:solidFill>
                <a:latin typeface="Montserrat"/>
              </a:rPr>
              <a:t>với</a:t>
            </a:r>
            <a:r>
              <a:rPr lang="en-US" sz="2200" dirty="0">
                <a:solidFill>
                  <a:srgbClr val="FFFFFF"/>
                </a:solidFill>
                <a:latin typeface="Montserrat"/>
              </a:rPr>
              <a:t> </a:t>
            </a:r>
            <a:r>
              <a:rPr lang="en-US" sz="2200" dirty="0" err="1">
                <a:solidFill>
                  <a:srgbClr val="FFFFFF"/>
                </a:solidFill>
                <a:latin typeface="Montserrat"/>
              </a:rPr>
              <a:t>các</a:t>
            </a:r>
            <a:r>
              <a:rPr lang="en-US" sz="2200" dirty="0">
                <a:solidFill>
                  <a:srgbClr val="FFFFFF"/>
                </a:solidFill>
                <a:latin typeface="Montserrat"/>
              </a:rPr>
              <a:t> byte </a:t>
            </a:r>
            <a:r>
              <a:rPr lang="en-US" sz="2200" dirty="0" err="1">
                <a:solidFill>
                  <a:srgbClr val="FFFFFF"/>
                </a:solidFill>
                <a:latin typeface="Montserrat"/>
              </a:rPr>
              <a:t>tương</a:t>
            </a:r>
            <a:r>
              <a:rPr lang="en-US" sz="2200" dirty="0">
                <a:solidFill>
                  <a:srgbClr val="FFFFFF"/>
                </a:solidFill>
                <a:latin typeface="Montserrat"/>
              </a:rPr>
              <a:t> </a:t>
            </a:r>
            <a:r>
              <a:rPr lang="en-US" sz="2200" dirty="0" err="1">
                <a:solidFill>
                  <a:srgbClr val="FFFFFF"/>
                </a:solidFill>
                <a:latin typeface="Montserrat"/>
              </a:rPr>
              <a:t>ứng</a:t>
            </a:r>
            <a:r>
              <a:rPr lang="en-US" sz="2200" dirty="0">
                <a:solidFill>
                  <a:srgbClr val="FFFFFF"/>
                </a:solidFill>
                <a:latin typeface="Montserrat"/>
              </a:rPr>
              <a:t> </a:t>
            </a:r>
            <a:r>
              <a:rPr lang="en-US" sz="2200" dirty="0" err="1">
                <a:solidFill>
                  <a:srgbClr val="FFFFFF"/>
                </a:solidFill>
                <a:latin typeface="Montserrat"/>
              </a:rPr>
              <a:t>của</a:t>
            </a:r>
            <a:r>
              <a:rPr lang="en-US" sz="2200" dirty="0">
                <a:solidFill>
                  <a:srgbClr val="FFFFFF"/>
                </a:solidFill>
                <a:latin typeface="Montserrat"/>
              </a:rPr>
              <a:t> keystream s </a:t>
            </a:r>
            <a:r>
              <a:rPr lang="en-US" sz="2200" dirty="0" err="1">
                <a:solidFill>
                  <a:srgbClr val="FFFFFF"/>
                </a:solidFill>
                <a:latin typeface="Montserrat"/>
              </a:rPr>
              <a:t>để</a:t>
            </a:r>
            <a:r>
              <a:rPr lang="en-US" sz="2200" dirty="0">
                <a:solidFill>
                  <a:srgbClr val="FFFFFF"/>
                </a:solidFill>
                <a:latin typeface="Montserrat"/>
              </a:rPr>
              <a:t> </a:t>
            </a:r>
            <a:r>
              <a:rPr lang="en-US" sz="2200" dirty="0" err="1">
                <a:solidFill>
                  <a:srgbClr val="FFFFFF"/>
                </a:solidFill>
                <a:latin typeface="Montserrat"/>
              </a:rPr>
              <a:t>tạo</a:t>
            </a:r>
            <a:r>
              <a:rPr lang="en-US" sz="2200" dirty="0">
                <a:solidFill>
                  <a:srgbClr val="FFFFFF"/>
                </a:solidFill>
                <a:latin typeface="Montserrat"/>
              </a:rPr>
              <a:t> </a:t>
            </a:r>
            <a:r>
              <a:rPr lang="en-US" sz="2200" dirty="0" err="1">
                <a:solidFill>
                  <a:srgbClr val="FFFFFF"/>
                </a:solidFill>
                <a:latin typeface="Montserrat"/>
              </a:rPr>
              <a:t>ra</a:t>
            </a:r>
            <a:r>
              <a:rPr lang="en-US" sz="2200" dirty="0">
                <a:solidFill>
                  <a:srgbClr val="FFFFFF"/>
                </a:solidFill>
                <a:latin typeface="Montserrat"/>
              </a:rPr>
              <a:t> </a:t>
            </a:r>
            <a:r>
              <a:rPr lang="en-US" sz="2200" dirty="0" err="1">
                <a:solidFill>
                  <a:srgbClr val="FFFFFF"/>
                </a:solidFill>
                <a:latin typeface="Montserrat"/>
              </a:rPr>
              <a:t>dữ</a:t>
            </a:r>
            <a:r>
              <a:rPr lang="en-US" sz="2200" dirty="0">
                <a:solidFill>
                  <a:srgbClr val="FFFFFF"/>
                </a:solidFill>
                <a:latin typeface="Montserrat"/>
              </a:rPr>
              <a:t> </a:t>
            </a:r>
            <a:r>
              <a:rPr lang="en-US" sz="2200" dirty="0" err="1">
                <a:solidFill>
                  <a:srgbClr val="FFFFFF"/>
                </a:solidFill>
                <a:latin typeface="Montserrat"/>
              </a:rPr>
              <a:t>liệu</a:t>
            </a:r>
            <a:r>
              <a:rPr lang="en-US" sz="2200" dirty="0">
                <a:solidFill>
                  <a:srgbClr val="FFFFFF"/>
                </a:solidFill>
                <a:latin typeface="Montserrat"/>
              </a:rPr>
              <a:t> </a:t>
            </a:r>
            <a:r>
              <a:rPr lang="en-US" sz="2200" dirty="0" err="1">
                <a:solidFill>
                  <a:srgbClr val="FFFFFF"/>
                </a:solidFill>
                <a:latin typeface="Montserrat"/>
              </a:rPr>
              <a:t>đã</a:t>
            </a:r>
            <a:r>
              <a:rPr lang="en-US" sz="2200" dirty="0">
                <a:solidFill>
                  <a:srgbClr val="FFFFFF"/>
                </a:solidFill>
                <a:latin typeface="Montserrat"/>
              </a:rPr>
              <a:t> </a:t>
            </a:r>
            <a:r>
              <a:rPr lang="en-US" sz="2200" dirty="0" err="1">
                <a:solidFill>
                  <a:srgbClr val="FFFFFF"/>
                </a:solidFill>
                <a:latin typeface="Montserrat"/>
              </a:rPr>
              <a:t>được</a:t>
            </a:r>
            <a:r>
              <a:rPr lang="en-US" sz="2200" dirty="0">
                <a:solidFill>
                  <a:srgbClr val="FFFFFF"/>
                </a:solidFill>
                <a:latin typeface="Montserrat"/>
              </a:rPr>
              <a:t> </a:t>
            </a:r>
            <a:r>
              <a:rPr lang="en-US" sz="2200" dirty="0" err="1">
                <a:solidFill>
                  <a:srgbClr val="FFFFFF"/>
                </a:solidFill>
                <a:latin typeface="Montserrat"/>
              </a:rPr>
              <a:t>mã</a:t>
            </a:r>
            <a:r>
              <a:rPr lang="en-US" sz="2200" dirty="0">
                <a:solidFill>
                  <a:srgbClr val="FFFFFF"/>
                </a:solidFill>
                <a:latin typeface="Montserrat"/>
              </a:rPr>
              <a:t> </a:t>
            </a:r>
            <a:r>
              <a:rPr lang="en-US" sz="2200" dirty="0" err="1">
                <a:solidFill>
                  <a:srgbClr val="FFFFFF"/>
                </a:solidFill>
                <a:latin typeface="Montserrat"/>
              </a:rPr>
              <a:t>hóa</a:t>
            </a:r>
            <a:r>
              <a:rPr lang="en-US" sz="2200" dirty="0">
                <a:solidFill>
                  <a:srgbClr val="FFFFFF"/>
                </a:solidFill>
                <a:latin typeface="Montserrat"/>
              </a:rPr>
              <a:t>.</a:t>
            </a:r>
          </a:p>
        </p:txBody>
      </p:sp>
      <p:sp>
        <p:nvSpPr>
          <p:cNvPr id="13" name="TextBox 13"/>
          <p:cNvSpPr txBox="1"/>
          <p:nvPr/>
        </p:nvSpPr>
        <p:spPr>
          <a:xfrm>
            <a:off x="10082563" y="3928745"/>
            <a:ext cx="7222388" cy="4739005"/>
          </a:xfrm>
          <a:prstGeom prst="rect">
            <a:avLst/>
          </a:prstGeom>
        </p:spPr>
        <p:txBody>
          <a:bodyPr lIns="0" tIns="0" rIns="0" bIns="0" rtlCol="0" anchor="t">
            <a:spAutoFit/>
          </a:bodyPr>
          <a:lstStyle/>
          <a:p>
            <a:pPr>
              <a:lnSpc>
                <a:spcPts val="3900"/>
              </a:lnSpc>
            </a:pPr>
            <a:r>
              <a:rPr lang="en-US" sz="3000">
                <a:solidFill>
                  <a:srgbClr val="FFFFFF"/>
                </a:solidFill>
                <a:latin typeface="Francois One"/>
              </a:rPr>
              <a:t>                  </a:t>
            </a:r>
            <a:r>
              <a:rPr lang="en-US" sz="3000" err="1">
                <a:solidFill>
                  <a:srgbClr val="FFFFFF"/>
                </a:solidFill>
                <a:latin typeface="Francois One"/>
              </a:rPr>
              <a:t>Công</a:t>
            </a:r>
            <a:r>
              <a:rPr lang="en-US" sz="3000">
                <a:solidFill>
                  <a:srgbClr val="FFFFFF"/>
                </a:solidFill>
                <a:latin typeface="Francois One"/>
              </a:rPr>
              <a:t> </a:t>
            </a:r>
            <a:r>
              <a:rPr lang="en-US" sz="3000" err="1">
                <a:solidFill>
                  <a:srgbClr val="FFFFFF"/>
                </a:solidFill>
                <a:latin typeface="Francois One"/>
              </a:rPr>
              <a:t>thức</a:t>
            </a:r>
            <a:r>
              <a:rPr lang="en-US" sz="3000">
                <a:solidFill>
                  <a:srgbClr val="FFFFFF"/>
                </a:solidFill>
                <a:latin typeface="Francois One"/>
              </a:rPr>
              <a:t> </a:t>
            </a:r>
            <a:r>
              <a:rPr lang="en-US" sz="3000" err="1">
                <a:solidFill>
                  <a:srgbClr val="FFFFFF"/>
                </a:solidFill>
                <a:latin typeface="Francois One"/>
              </a:rPr>
              <a:t>toán</a:t>
            </a:r>
            <a:r>
              <a:rPr lang="en-US" sz="3000">
                <a:solidFill>
                  <a:srgbClr val="FFFFFF"/>
                </a:solidFill>
                <a:latin typeface="Francois One"/>
              </a:rPr>
              <a:t> </a:t>
            </a:r>
            <a:r>
              <a:rPr lang="en-US" sz="3000" err="1">
                <a:solidFill>
                  <a:srgbClr val="FFFFFF"/>
                </a:solidFill>
                <a:latin typeface="Francois One"/>
              </a:rPr>
              <a:t>học</a:t>
            </a:r>
            <a:r>
              <a:rPr lang="en-US" sz="3000">
                <a:solidFill>
                  <a:srgbClr val="FFFFFF"/>
                </a:solidFill>
                <a:latin typeface="Francois One"/>
              </a:rPr>
              <a:t> </a:t>
            </a:r>
            <a:r>
              <a:rPr lang="en-US" sz="3000" err="1">
                <a:solidFill>
                  <a:srgbClr val="FFFFFF"/>
                </a:solidFill>
                <a:latin typeface="Francois One"/>
              </a:rPr>
              <a:t>của</a:t>
            </a:r>
            <a:r>
              <a:rPr lang="en-US" sz="3000">
                <a:solidFill>
                  <a:srgbClr val="FFFFFF"/>
                </a:solidFill>
                <a:latin typeface="Francois One"/>
              </a:rPr>
              <a:t> </a:t>
            </a:r>
            <a:r>
              <a:rPr lang="en-US" sz="3000" err="1">
                <a:solidFill>
                  <a:srgbClr val="FFFFFF"/>
                </a:solidFill>
                <a:latin typeface="Francois One"/>
              </a:rPr>
              <a:t>quá</a:t>
            </a:r>
            <a:r>
              <a:rPr lang="en-US" sz="3000">
                <a:solidFill>
                  <a:srgbClr val="FFFFFF"/>
                </a:solidFill>
                <a:latin typeface="Francois One"/>
              </a:rPr>
              <a:t> </a:t>
            </a:r>
            <a:r>
              <a:rPr lang="en-US" sz="3000" err="1">
                <a:solidFill>
                  <a:srgbClr val="FFFFFF"/>
                </a:solidFill>
                <a:latin typeface="Francois One"/>
              </a:rPr>
              <a:t>trình</a:t>
            </a:r>
            <a:r>
              <a:rPr lang="en-US" sz="3000">
                <a:solidFill>
                  <a:srgbClr val="FFFFFF"/>
                </a:solidFill>
                <a:latin typeface="Francois One"/>
              </a:rPr>
              <a:t>                   </a:t>
            </a:r>
          </a:p>
          <a:p>
            <a:pPr>
              <a:lnSpc>
                <a:spcPts val="3900"/>
              </a:lnSpc>
            </a:pPr>
            <a:r>
              <a:rPr lang="en-US" sz="3000">
                <a:solidFill>
                  <a:srgbClr val="FFFFFF"/>
                </a:solidFill>
                <a:latin typeface="Francois One"/>
              </a:rPr>
              <a:t>                  </a:t>
            </a:r>
            <a:r>
              <a:rPr lang="en-US" sz="3000" err="1">
                <a:solidFill>
                  <a:srgbClr val="FFFFFF"/>
                </a:solidFill>
                <a:latin typeface="Francois One"/>
              </a:rPr>
              <a:t>mã</a:t>
            </a:r>
            <a:r>
              <a:rPr lang="en-US" sz="3000">
                <a:solidFill>
                  <a:srgbClr val="FFFFFF"/>
                </a:solidFill>
                <a:latin typeface="Francois One"/>
              </a:rPr>
              <a:t> </a:t>
            </a:r>
            <a:r>
              <a:rPr lang="en-US" sz="3000" err="1">
                <a:solidFill>
                  <a:srgbClr val="FFFFFF"/>
                </a:solidFill>
                <a:latin typeface="Francois One"/>
              </a:rPr>
              <a:t>hóa</a:t>
            </a:r>
            <a:r>
              <a:rPr lang="en-US" sz="3000">
                <a:solidFill>
                  <a:srgbClr val="FFFFFF"/>
                </a:solidFill>
                <a:latin typeface="Francois One"/>
              </a:rPr>
              <a:t> CRYPTMT Version 3:                  </a:t>
            </a:r>
          </a:p>
          <a:p>
            <a:pPr algn="ctr">
              <a:lnSpc>
                <a:spcPts val="4160"/>
              </a:lnSpc>
            </a:pPr>
            <a:endParaRPr lang="en-US" sz="3000">
              <a:solidFill>
                <a:srgbClr val="FFFFFF"/>
              </a:solidFill>
              <a:latin typeface="Francois One"/>
            </a:endParaRPr>
          </a:p>
          <a:p>
            <a:pPr algn="ctr">
              <a:lnSpc>
                <a:spcPts val="4160"/>
              </a:lnSpc>
            </a:pPr>
            <a:r>
              <a:rPr lang="en-US" sz="3200">
                <a:solidFill>
                  <a:srgbClr val="FFFFFF"/>
                </a:solidFill>
                <a:latin typeface="Francois One"/>
              </a:rPr>
              <a:t>ci​=mi​⊕</a:t>
            </a:r>
            <a:r>
              <a:rPr lang="en-US" sz="3200" err="1">
                <a:solidFill>
                  <a:srgbClr val="FFFFFF"/>
                </a:solidFill>
                <a:latin typeface="Francois One"/>
              </a:rPr>
              <a:t>si</a:t>
            </a:r>
            <a:r>
              <a:rPr lang="en-US" sz="3200">
                <a:solidFill>
                  <a:srgbClr val="FFFFFF"/>
                </a:solidFill>
                <a:latin typeface="Francois One"/>
              </a:rPr>
              <a:t>​                       </a:t>
            </a:r>
          </a:p>
          <a:p>
            <a:pPr algn="ctr">
              <a:lnSpc>
                <a:spcPts val="4160"/>
              </a:lnSpc>
            </a:pPr>
            <a:endParaRPr lang="en-US" sz="3200">
              <a:solidFill>
                <a:srgbClr val="FFFFFF"/>
              </a:solidFill>
              <a:latin typeface="Francois One"/>
            </a:endParaRPr>
          </a:p>
          <a:p>
            <a:pPr>
              <a:lnSpc>
                <a:spcPts val="2859"/>
              </a:lnSpc>
            </a:pPr>
            <a:r>
              <a:rPr lang="en-US" sz="2199">
                <a:solidFill>
                  <a:srgbClr val="FFFFFF"/>
                </a:solidFill>
                <a:latin typeface="Montserrat"/>
              </a:rPr>
              <a:t>Trong </a:t>
            </a:r>
            <a:r>
              <a:rPr lang="en-US" sz="2199" err="1">
                <a:solidFill>
                  <a:srgbClr val="FFFFFF"/>
                </a:solidFill>
                <a:latin typeface="Montserrat"/>
              </a:rPr>
              <a:t>đó</a:t>
            </a:r>
            <a:r>
              <a:rPr lang="en-US" sz="2199">
                <a:solidFill>
                  <a:srgbClr val="FFFFFF"/>
                </a:solidFill>
                <a:latin typeface="Montserrat"/>
              </a:rPr>
              <a:t>:</a:t>
            </a:r>
          </a:p>
          <a:p>
            <a:pPr>
              <a:lnSpc>
                <a:spcPts val="2859"/>
              </a:lnSpc>
            </a:pPr>
            <a:r>
              <a:rPr lang="en-US" sz="2199">
                <a:solidFill>
                  <a:srgbClr val="FFFFFF"/>
                </a:solidFill>
                <a:latin typeface="Montserrat"/>
              </a:rPr>
              <a:t>mi - byte </a:t>
            </a:r>
            <a:r>
              <a:rPr lang="en-US" sz="2199" err="1">
                <a:solidFill>
                  <a:srgbClr val="FFFFFF"/>
                </a:solidFill>
                <a:latin typeface="Montserrat"/>
              </a:rPr>
              <a:t>thứ</a:t>
            </a:r>
            <a:r>
              <a:rPr lang="en-US" sz="2199">
                <a:solidFill>
                  <a:srgbClr val="FFFFFF"/>
                </a:solidFill>
                <a:latin typeface="Montserrat"/>
              </a:rPr>
              <a:t> </a:t>
            </a:r>
            <a:r>
              <a:rPr lang="en-US" sz="2199" err="1">
                <a:solidFill>
                  <a:srgbClr val="FFFFFF"/>
                </a:solidFill>
                <a:latin typeface="Montserrat"/>
              </a:rPr>
              <a:t>i</a:t>
            </a:r>
            <a:r>
              <a:rPr lang="en-US" sz="2199">
                <a:solidFill>
                  <a:srgbClr val="FFFFFF"/>
                </a:solidFill>
                <a:latin typeface="Montserrat"/>
              </a:rPr>
              <a:t> </a:t>
            </a:r>
            <a:r>
              <a:rPr lang="en-US" sz="2199" err="1">
                <a:solidFill>
                  <a:srgbClr val="FFFFFF"/>
                </a:solidFill>
                <a:latin typeface="Montserrat"/>
              </a:rPr>
              <a:t>của</a:t>
            </a:r>
            <a:r>
              <a:rPr lang="en-US" sz="2199">
                <a:solidFill>
                  <a:srgbClr val="FFFFFF"/>
                </a:solidFill>
                <a:latin typeface="Montserrat"/>
              </a:rPr>
              <a:t> </a:t>
            </a:r>
            <a:r>
              <a:rPr lang="en-US" sz="2199" err="1">
                <a:solidFill>
                  <a:srgbClr val="FFFFFF"/>
                </a:solidFill>
                <a:latin typeface="Montserrat"/>
              </a:rPr>
              <a:t>dữ</a:t>
            </a:r>
            <a:r>
              <a:rPr lang="en-US" sz="2199">
                <a:solidFill>
                  <a:srgbClr val="FFFFFF"/>
                </a:solidFill>
                <a:latin typeface="Montserrat"/>
              </a:rPr>
              <a:t> </a:t>
            </a:r>
            <a:r>
              <a:rPr lang="en-US" sz="2199" err="1">
                <a:solidFill>
                  <a:srgbClr val="FFFFFF"/>
                </a:solidFill>
                <a:latin typeface="Montserrat"/>
              </a:rPr>
              <a:t>liệu</a:t>
            </a:r>
            <a:r>
              <a:rPr lang="en-US" sz="2199">
                <a:solidFill>
                  <a:srgbClr val="FFFFFF"/>
                </a:solidFill>
                <a:latin typeface="Montserrat"/>
              </a:rPr>
              <a:t> </a:t>
            </a:r>
            <a:r>
              <a:rPr lang="en-US" sz="2199" err="1">
                <a:solidFill>
                  <a:srgbClr val="FFFFFF"/>
                </a:solidFill>
                <a:latin typeface="Montserrat"/>
              </a:rPr>
              <a:t>cần</a:t>
            </a:r>
            <a:r>
              <a:rPr lang="en-US" sz="2199">
                <a:solidFill>
                  <a:srgbClr val="FFFFFF"/>
                </a:solidFill>
                <a:latin typeface="Montserrat"/>
              </a:rPr>
              <a:t> </a:t>
            </a:r>
            <a:r>
              <a:rPr lang="en-US" sz="2199" err="1">
                <a:solidFill>
                  <a:srgbClr val="FFFFFF"/>
                </a:solidFill>
                <a:latin typeface="Montserrat"/>
              </a:rPr>
              <a:t>mã</a:t>
            </a:r>
            <a:r>
              <a:rPr lang="en-US" sz="2199">
                <a:solidFill>
                  <a:srgbClr val="FFFFFF"/>
                </a:solidFill>
                <a:latin typeface="Montserrat"/>
              </a:rPr>
              <a:t> </a:t>
            </a:r>
            <a:r>
              <a:rPr lang="en-US" sz="2199" err="1">
                <a:solidFill>
                  <a:srgbClr val="FFFFFF"/>
                </a:solidFill>
                <a:latin typeface="Montserrat"/>
              </a:rPr>
              <a:t>hóa</a:t>
            </a:r>
            <a:r>
              <a:rPr lang="en-US" sz="2199">
                <a:solidFill>
                  <a:srgbClr val="FFFFFF"/>
                </a:solidFill>
                <a:latin typeface="Montserrat"/>
              </a:rPr>
              <a:t> </a:t>
            </a:r>
          </a:p>
          <a:p>
            <a:pPr>
              <a:lnSpc>
                <a:spcPts val="2859"/>
              </a:lnSpc>
            </a:pPr>
            <a:r>
              <a:rPr lang="en-US" sz="2199" err="1">
                <a:solidFill>
                  <a:srgbClr val="FFFFFF"/>
                </a:solidFill>
                <a:latin typeface="Montserrat"/>
              </a:rPr>
              <a:t>si</a:t>
            </a:r>
            <a:r>
              <a:rPr lang="en-US" sz="2199">
                <a:solidFill>
                  <a:srgbClr val="FFFFFF"/>
                </a:solidFill>
                <a:latin typeface="Montserrat"/>
              </a:rPr>
              <a:t> - byte </a:t>
            </a:r>
            <a:r>
              <a:rPr lang="en-US" sz="2199" err="1">
                <a:solidFill>
                  <a:srgbClr val="FFFFFF"/>
                </a:solidFill>
                <a:latin typeface="Montserrat"/>
              </a:rPr>
              <a:t>thứ</a:t>
            </a:r>
            <a:r>
              <a:rPr lang="en-US" sz="2199">
                <a:solidFill>
                  <a:srgbClr val="FFFFFF"/>
                </a:solidFill>
                <a:latin typeface="Montserrat"/>
              </a:rPr>
              <a:t> </a:t>
            </a:r>
            <a:r>
              <a:rPr lang="en-US" sz="2199" err="1">
                <a:solidFill>
                  <a:srgbClr val="FFFFFF"/>
                </a:solidFill>
                <a:latin typeface="Montserrat"/>
              </a:rPr>
              <a:t>i</a:t>
            </a:r>
            <a:r>
              <a:rPr lang="en-US" sz="2199">
                <a:solidFill>
                  <a:srgbClr val="FFFFFF"/>
                </a:solidFill>
                <a:latin typeface="Montserrat"/>
              </a:rPr>
              <a:t> </a:t>
            </a:r>
            <a:r>
              <a:rPr lang="en-US" sz="2199" err="1">
                <a:solidFill>
                  <a:srgbClr val="FFFFFF"/>
                </a:solidFill>
                <a:latin typeface="Montserrat"/>
              </a:rPr>
              <a:t>của</a:t>
            </a:r>
            <a:r>
              <a:rPr lang="en-US" sz="2199">
                <a:solidFill>
                  <a:srgbClr val="FFFFFF"/>
                </a:solidFill>
                <a:latin typeface="Montserrat"/>
              </a:rPr>
              <a:t> </a:t>
            </a:r>
            <a:r>
              <a:rPr lang="en-US" sz="2199" err="1">
                <a:solidFill>
                  <a:srgbClr val="FFFFFF"/>
                </a:solidFill>
                <a:latin typeface="Montserrat"/>
              </a:rPr>
              <a:t>khóa</a:t>
            </a:r>
            <a:r>
              <a:rPr lang="en-US" sz="2199">
                <a:solidFill>
                  <a:srgbClr val="FFFFFF"/>
                </a:solidFill>
                <a:latin typeface="Montserrat"/>
              </a:rPr>
              <a:t> </a:t>
            </a:r>
            <a:r>
              <a:rPr lang="en-US" sz="2199" err="1">
                <a:solidFill>
                  <a:srgbClr val="FFFFFF"/>
                </a:solidFill>
                <a:latin typeface="Montserrat"/>
              </a:rPr>
              <a:t>được</a:t>
            </a:r>
            <a:r>
              <a:rPr lang="en-US" sz="2199">
                <a:solidFill>
                  <a:srgbClr val="FFFFFF"/>
                </a:solidFill>
                <a:latin typeface="Montserrat"/>
              </a:rPr>
              <a:t> </a:t>
            </a:r>
            <a:r>
              <a:rPr lang="en-US" sz="2199" err="1">
                <a:solidFill>
                  <a:srgbClr val="FFFFFF"/>
                </a:solidFill>
                <a:latin typeface="Montserrat"/>
              </a:rPr>
              <a:t>tạo</a:t>
            </a:r>
            <a:r>
              <a:rPr lang="en-US" sz="2199">
                <a:solidFill>
                  <a:srgbClr val="FFFFFF"/>
                </a:solidFill>
                <a:latin typeface="Montserrat"/>
              </a:rPr>
              <a:t> </a:t>
            </a:r>
          </a:p>
          <a:p>
            <a:pPr>
              <a:lnSpc>
                <a:spcPts val="2859"/>
              </a:lnSpc>
            </a:pPr>
            <a:r>
              <a:rPr lang="en-US" sz="2199">
                <a:solidFill>
                  <a:srgbClr val="FFFFFF"/>
                </a:solidFill>
                <a:latin typeface="Montserrat"/>
              </a:rPr>
              <a:t>\</a:t>
            </a:r>
            <a:r>
              <a:rPr lang="en-US" sz="2199" err="1">
                <a:solidFill>
                  <a:srgbClr val="FFFFFF"/>
                </a:solidFill>
                <a:latin typeface="Montserrat"/>
              </a:rPr>
              <a:t>oplus</a:t>
            </a:r>
            <a:r>
              <a:rPr lang="en-US" sz="2199">
                <a:solidFill>
                  <a:srgbClr val="FFFFFF"/>
                </a:solidFill>
                <a:latin typeface="Montserrat"/>
              </a:rPr>
              <a:t> - </a:t>
            </a:r>
            <a:r>
              <a:rPr lang="en-US" sz="2199" err="1">
                <a:solidFill>
                  <a:srgbClr val="FFFFFF"/>
                </a:solidFill>
                <a:latin typeface="Montserrat"/>
              </a:rPr>
              <a:t>phép</a:t>
            </a:r>
            <a:r>
              <a:rPr lang="en-US" sz="2199">
                <a:solidFill>
                  <a:srgbClr val="FFFFFF"/>
                </a:solidFill>
                <a:latin typeface="Montserrat"/>
              </a:rPr>
              <a:t> </a:t>
            </a:r>
            <a:r>
              <a:rPr lang="en-US" sz="2199" err="1">
                <a:solidFill>
                  <a:srgbClr val="FFFFFF"/>
                </a:solidFill>
                <a:latin typeface="Montserrat"/>
              </a:rPr>
              <a:t>toán</a:t>
            </a:r>
            <a:r>
              <a:rPr lang="en-US" sz="2199">
                <a:solidFill>
                  <a:srgbClr val="FFFFFF"/>
                </a:solidFill>
                <a:latin typeface="Montserrat"/>
              </a:rPr>
              <a:t> XOR </a:t>
            </a:r>
            <a:r>
              <a:rPr lang="en-US" sz="2199" err="1">
                <a:solidFill>
                  <a:srgbClr val="FFFFFF"/>
                </a:solidFill>
                <a:latin typeface="Montserrat"/>
              </a:rPr>
              <a:t>giữa</a:t>
            </a:r>
            <a:r>
              <a:rPr lang="en-US" sz="2199">
                <a:solidFill>
                  <a:srgbClr val="FFFFFF"/>
                </a:solidFill>
                <a:latin typeface="Montserrat"/>
              </a:rPr>
              <a:t> </a:t>
            </a:r>
            <a:r>
              <a:rPr lang="en-US" sz="2199" err="1">
                <a:solidFill>
                  <a:srgbClr val="FFFFFF"/>
                </a:solidFill>
                <a:latin typeface="Montserrat"/>
              </a:rPr>
              <a:t>hai</a:t>
            </a:r>
            <a:r>
              <a:rPr lang="en-US" sz="2199">
                <a:solidFill>
                  <a:srgbClr val="FFFFFF"/>
                </a:solidFill>
                <a:latin typeface="Montserrat"/>
              </a:rPr>
              <a:t> byte</a:t>
            </a:r>
          </a:p>
          <a:p>
            <a:pPr>
              <a:lnSpc>
                <a:spcPts val="2859"/>
              </a:lnSpc>
            </a:pPr>
            <a:r>
              <a:rPr lang="en-US" sz="2199" err="1">
                <a:solidFill>
                  <a:srgbClr val="FFFFFF"/>
                </a:solidFill>
                <a:latin typeface="Montserrat"/>
              </a:rPr>
              <a:t>Kết</a:t>
            </a:r>
            <a:r>
              <a:rPr lang="en-US" sz="2199">
                <a:solidFill>
                  <a:srgbClr val="FFFFFF"/>
                </a:solidFill>
                <a:latin typeface="Montserrat"/>
              </a:rPr>
              <a:t> </a:t>
            </a:r>
            <a:r>
              <a:rPr lang="en-US" sz="2199" err="1">
                <a:solidFill>
                  <a:srgbClr val="FFFFFF"/>
                </a:solidFill>
                <a:latin typeface="Montserrat"/>
              </a:rPr>
              <a:t>quả</a:t>
            </a:r>
            <a:r>
              <a:rPr lang="en-US" sz="2199">
                <a:solidFill>
                  <a:srgbClr val="FFFFFF"/>
                </a:solidFill>
                <a:latin typeface="Montserrat"/>
              </a:rPr>
              <a:t> </a:t>
            </a:r>
            <a:r>
              <a:rPr lang="en-US" sz="2199" err="1">
                <a:solidFill>
                  <a:srgbClr val="FFFFFF"/>
                </a:solidFill>
                <a:latin typeface="Montserrat"/>
              </a:rPr>
              <a:t>của</a:t>
            </a:r>
            <a:r>
              <a:rPr lang="en-US" sz="2199">
                <a:solidFill>
                  <a:srgbClr val="FFFFFF"/>
                </a:solidFill>
                <a:latin typeface="Montserrat"/>
              </a:rPr>
              <a:t> </a:t>
            </a:r>
            <a:r>
              <a:rPr lang="en-US" sz="2199" err="1">
                <a:solidFill>
                  <a:srgbClr val="FFFFFF"/>
                </a:solidFill>
                <a:latin typeface="Montserrat"/>
              </a:rPr>
              <a:t>phép</a:t>
            </a:r>
            <a:r>
              <a:rPr lang="en-US" sz="2199">
                <a:solidFill>
                  <a:srgbClr val="FFFFFF"/>
                </a:solidFill>
                <a:latin typeface="Montserrat"/>
              </a:rPr>
              <a:t> </a:t>
            </a:r>
            <a:r>
              <a:rPr lang="en-US" sz="2199" err="1">
                <a:solidFill>
                  <a:srgbClr val="FFFFFF"/>
                </a:solidFill>
                <a:latin typeface="Montserrat"/>
              </a:rPr>
              <a:t>toán</a:t>
            </a:r>
            <a:r>
              <a:rPr lang="en-US" sz="2199">
                <a:solidFill>
                  <a:srgbClr val="FFFFFF"/>
                </a:solidFill>
                <a:latin typeface="Montserrat"/>
              </a:rPr>
              <a:t> XOR, </a:t>
            </a:r>
            <a:r>
              <a:rPr lang="en-US" sz="2199" err="1">
                <a:solidFill>
                  <a:srgbClr val="FFFFFF"/>
                </a:solidFill>
                <a:latin typeface="Montserrat"/>
              </a:rPr>
              <a:t>được</a:t>
            </a:r>
            <a:r>
              <a:rPr lang="en-US" sz="2199">
                <a:solidFill>
                  <a:srgbClr val="FFFFFF"/>
                </a:solidFill>
                <a:latin typeface="Montserrat"/>
              </a:rPr>
              <a:t> </a:t>
            </a:r>
            <a:r>
              <a:rPr lang="en-US" sz="2199" err="1">
                <a:solidFill>
                  <a:srgbClr val="FFFFFF"/>
                </a:solidFill>
                <a:latin typeface="Montserrat"/>
              </a:rPr>
              <a:t>lưu</a:t>
            </a:r>
            <a:r>
              <a:rPr lang="en-US" sz="2199">
                <a:solidFill>
                  <a:srgbClr val="FFFFFF"/>
                </a:solidFill>
                <a:latin typeface="Montserrat"/>
              </a:rPr>
              <a:t> </a:t>
            </a:r>
            <a:r>
              <a:rPr lang="en-US" sz="2199" err="1">
                <a:solidFill>
                  <a:srgbClr val="FFFFFF"/>
                </a:solidFill>
                <a:latin typeface="Montserrat"/>
              </a:rPr>
              <a:t>trữ</a:t>
            </a:r>
            <a:r>
              <a:rPr lang="en-US" sz="2199">
                <a:solidFill>
                  <a:srgbClr val="FFFFFF"/>
                </a:solidFill>
                <a:latin typeface="Montserrat"/>
              </a:rPr>
              <a:t> </a:t>
            </a:r>
            <a:r>
              <a:rPr lang="en-US" sz="2199" err="1">
                <a:solidFill>
                  <a:srgbClr val="FFFFFF"/>
                </a:solidFill>
                <a:latin typeface="Montserrat"/>
              </a:rPr>
              <a:t>trong</a:t>
            </a:r>
            <a:r>
              <a:rPr lang="en-US" sz="2199">
                <a:solidFill>
                  <a:srgbClr val="FFFFFF"/>
                </a:solidFill>
                <a:latin typeface="Montserrat"/>
              </a:rPr>
              <a:t> ci, byte </a:t>
            </a:r>
            <a:r>
              <a:rPr lang="en-US" sz="2199" err="1">
                <a:solidFill>
                  <a:srgbClr val="FFFFFF"/>
                </a:solidFill>
                <a:latin typeface="Montserrat"/>
              </a:rPr>
              <a:t>thứ</a:t>
            </a:r>
            <a:r>
              <a:rPr lang="en-US" sz="2199">
                <a:solidFill>
                  <a:srgbClr val="FFFFFF"/>
                </a:solidFill>
                <a:latin typeface="Montserrat"/>
              </a:rPr>
              <a:t> </a:t>
            </a:r>
            <a:r>
              <a:rPr lang="en-US" sz="2199" err="1">
                <a:solidFill>
                  <a:srgbClr val="FFFFFF"/>
                </a:solidFill>
                <a:latin typeface="Montserrat"/>
              </a:rPr>
              <a:t>i</a:t>
            </a:r>
            <a:r>
              <a:rPr lang="en-US" sz="2199">
                <a:solidFill>
                  <a:srgbClr val="FFFFFF"/>
                </a:solidFill>
                <a:latin typeface="Montserrat"/>
              </a:rPr>
              <a:t> </a:t>
            </a:r>
            <a:r>
              <a:rPr lang="en-US" sz="2199" err="1">
                <a:solidFill>
                  <a:srgbClr val="FFFFFF"/>
                </a:solidFill>
                <a:latin typeface="Montserrat"/>
              </a:rPr>
              <a:t>của</a:t>
            </a:r>
            <a:r>
              <a:rPr lang="en-US" sz="2199">
                <a:solidFill>
                  <a:srgbClr val="FFFFFF"/>
                </a:solidFill>
                <a:latin typeface="Montserrat"/>
              </a:rPr>
              <a:t> </a:t>
            </a:r>
            <a:r>
              <a:rPr lang="en-US" sz="2199" err="1">
                <a:solidFill>
                  <a:srgbClr val="FFFFFF"/>
                </a:solidFill>
                <a:latin typeface="Montserrat"/>
              </a:rPr>
              <a:t>dữ</a:t>
            </a:r>
            <a:r>
              <a:rPr lang="en-US" sz="2199">
                <a:solidFill>
                  <a:srgbClr val="FFFFFF"/>
                </a:solidFill>
                <a:latin typeface="Montserrat"/>
              </a:rPr>
              <a:t> </a:t>
            </a:r>
            <a:r>
              <a:rPr lang="en-US" sz="2199" err="1">
                <a:solidFill>
                  <a:srgbClr val="FFFFFF"/>
                </a:solidFill>
                <a:latin typeface="Montserrat"/>
              </a:rPr>
              <a:t>liệu</a:t>
            </a:r>
            <a:r>
              <a:rPr lang="en-US" sz="2199">
                <a:solidFill>
                  <a:srgbClr val="FFFFFF"/>
                </a:solidFill>
                <a:latin typeface="Montserrat"/>
              </a:rPr>
              <a:t> </a:t>
            </a:r>
            <a:r>
              <a:rPr lang="en-US" sz="2199" err="1">
                <a:solidFill>
                  <a:srgbClr val="FFFFFF"/>
                </a:solidFill>
                <a:latin typeface="Montserrat"/>
              </a:rPr>
              <a:t>đã</a:t>
            </a:r>
            <a:r>
              <a:rPr lang="en-US" sz="2199">
                <a:solidFill>
                  <a:srgbClr val="FFFFFF"/>
                </a:solidFill>
                <a:latin typeface="Montserrat"/>
              </a:rPr>
              <a:t> </a:t>
            </a:r>
            <a:r>
              <a:rPr lang="en-US" sz="2199" err="1">
                <a:solidFill>
                  <a:srgbClr val="FFFFFF"/>
                </a:solidFill>
                <a:latin typeface="Montserrat"/>
              </a:rPr>
              <a:t>được</a:t>
            </a:r>
            <a:r>
              <a:rPr lang="en-US" sz="2199">
                <a:solidFill>
                  <a:srgbClr val="FFFFFF"/>
                </a:solidFill>
                <a:latin typeface="Montserrat"/>
              </a:rPr>
              <a:t> </a:t>
            </a:r>
            <a:r>
              <a:rPr lang="en-US" sz="2199" err="1">
                <a:solidFill>
                  <a:srgbClr val="FFFFFF"/>
                </a:solidFill>
                <a:latin typeface="Montserrat"/>
              </a:rPr>
              <a:t>mã</a:t>
            </a:r>
            <a:r>
              <a:rPr lang="en-US" sz="2199">
                <a:solidFill>
                  <a:srgbClr val="FFFFFF"/>
                </a:solidFill>
                <a:latin typeface="Montserrat"/>
              </a:rPr>
              <a:t> </a:t>
            </a:r>
            <a:r>
              <a:rPr lang="en-US" sz="2199" err="1">
                <a:solidFill>
                  <a:srgbClr val="FFFFFF"/>
                </a:solidFill>
                <a:latin typeface="Montserrat"/>
              </a:rPr>
              <a:t>hóa</a:t>
            </a:r>
            <a:r>
              <a:rPr lang="en-US" sz="2199">
                <a:solidFill>
                  <a:srgbClr val="FFFFFF"/>
                </a:solidFill>
                <a:latin typeface="Montserrat"/>
              </a:rPr>
              <a:t>.</a:t>
            </a:r>
          </a:p>
        </p:txBody>
      </p:sp>
      <p:sp>
        <p:nvSpPr>
          <p:cNvPr id="14" name="TextBox 14"/>
          <p:cNvSpPr txBox="1"/>
          <p:nvPr/>
        </p:nvSpPr>
        <p:spPr>
          <a:xfrm>
            <a:off x="15774105" y="9516392"/>
            <a:ext cx="1638734" cy="353060"/>
          </a:xfrm>
          <a:prstGeom prst="rect">
            <a:avLst/>
          </a:prstGeom>
        </p:spPr>
        <p:txBody>
          <a:bodyPr lIns="0" tIns="0" rIns="0" bIns="0" rtlCol="0" anchor="t">
            <a:spAutoFit/>
          </a:bodyPr>
          <a:lstStyle/>
          <a:p>
            <a:pPr algn="r">
              <a:lnSpc>
                <a:spcPts val="2860"/>
              </a:lnSpc>
            </a:pPr>
            <a:r>
              <a:rPr lang="en-US" sz="2200">
                <a:solidFill>
                  <a:srgbClr val="FFFFFF"/>
                </a:solidFill>
                <a:latin typeface="Montserrat"/>
              </a:rPr>
              <a:t>05</a:t>
            </a:r>
          </a:p>
        </p:txBody>
      </p:sp>
      <p:sp>
        <p:nvSpPr>
          <p:cNvPr id="16" name="TextBox 15">
            <a:extLst>
              <a:ext uri="{FF2B5EF4-FFF2-40B4-BE49-F238E27FC236}">
                <a16:creationId xmlns:a16="http://schemas.microsoft.com/office/drawing/2014/main" id="{0BCB687F-509B-0845-6458-779F5D0BC067}"/>
              </a:ext>
            </a:extLst>
          </p:cNvPr>
          <p:cNvSpPr txBox="1"/>
          <p:nvPr/>
        </p:nvSpPr>
        <p:spPr>
          <a:xfrm>
            <a:off x="3252588" y="3826353"/>
            <a:ext cx="4873192" cy="1070358"/>
          </a:xfrm>
          <a:prstGeom prst="rect">
            <a:avLst/>
          </a:prstGeom>
          <a:noFill/>
        </p:spPr>
        <p:txBody>
          <a:bodyPr wrap="square" lIns="91440" tIns="45720" rIns="91440" bIns="45720" anchor="t">
            <a:spAutoFit/>
          </a:bodyPr>
          <a:lstStyle/>
          <a:p>
            <a:pPr>
              <a:lnSpc>
                <a:spcPts val="3900"/>
              </a:lnSpc>
            </a:pPr>
            <a:r>
              <a:rPr lang="en-US" sz="3000" dirty="0" err="1">
                <a:solidFill>
                  <a:srgbClr val="FFFFFF"/>
                </a:solidFill>
                <a:latin typeface="Francois One"/>
              </a:rPr>
              <a:t>Quá</a:t>
            </a:r>
            <a:r>
              <a:rPr lang="en-US" sz="3000" dirty="0">
                <a:solidFill>
                  <a:srgbClr val="FFFFFF"/>
                </a:solidFill>
                <a:latin typeface="Francois One"/>
              </a:rPr>
              <a:t> </a:t>
            </a:r>
            <a:r>
              <a:rPr lang="en-US" sz="3000" dirty="0" err="1">
                <a:solidFill>
                  <a:srgbClr val="FFFFFF"/>
                </a:solidFill>
                <a:latin typeface="Francois One"/>
              </a:rPr>
              <a:t>trình</a:t>
            </a:r>
            <a:r>
              <a:rPr lang="en-US" sz="3000" dirty="0">
                <a:solidFill>
                  <a:srgbClr val="FFFFFF"/>
                </a:solidFill>
                <a:latin typeface="Francois One"/>
              </a:rPr>
              <a:t> </a:t>
            </a:r>
            <a:r>
              <a:rPr lang="en-US" sz="3000" dirty="0" err="1">
                <a:solidFill>
                  <a:srgbClr val="FFFFFF"/>
                </a:solidFill>
                <a:latin typeface="Francois One"/>
              </a:rPr>
              <a:t>mã</a:t>
            </a:r>
            <a:r>
              <a:rPr lang="en-US" sz="3000" dirty="0">
                <a:solidFill>
                  <a:srgbClr val="FFFFFF"/>
                </a:solidFill>
                <a:latin typeface="Francois One"/>
              </a:rPr>
              <a:t> </a:t>
            </a:r>
            <a:r>
              <a:rPr lang="en-US" sz="3000" dirty="0" err="1">
                <a:solidFill>
                  <a:srgbClr val="FFFFFF"/>
                </a:solidFill>
                <a:latin typeface="Francois One"/>
              </a:rPr>
              <a:t>hóa</a:t>
            </a:r>
            <a:r>
              <a:rPr lang="en-US" sz="3000" dirty="0">
                <a:solidFill>
                  <a:srgbClr val="FFFFFF"/>
                </a:solidFill>
                <a:latin typeface="Francois One"/>
              </a:rPr>
              <a:t> </a:t>
            </a:r>
            <a:r>
              <a:rPr lang="en-US" sz="3000" dirty="0" err="1">
                <a:solidFill>
                  <a:srgbClr val="FFFFFF"/>
                </a:solidFill>
                <a:latin typeface="Francois One"/>
              </a:rPr>
              <a:t>dữ</a:t>
            </a:r>
            <a:r>
              <a:rPr lang="en-US" sz="3000" dirty="0">
                <a:solidFill>
                  <a:srgbClr val="FFFFFF"/>
                </a:solidFill>
                <a:latin typeface="Francois One"/>
              </a:rPr>
              <a:t> </a:t>
            </a:r>
            <a:r>
              <a:rPr lang="en-US" sz="3000" dirty="0" err="1">
                <a:solidFill>
                  <a:srgbClr val="FFFFFF"/>
                </a:solidFill>
                <a:latin typeface="Francois One"/>
              </a:rPr>
              <a:t>liệu</a:t>
            </a:r>
            <a:r>
              <a:rPr lang="en-US" sz="3000" dirty="0">
                <a:solidFill>
                  <a:srgbClr val="FFFFFF"/>
                </a:solidFill>
                <a:latin typeface="Francois One"/>
              </a:rPr>
              <a:t> </a:t>
            </a:r>
            <a:r>
              <a:rPr lang="en-US" sz="3000" dirty="0" err="1">
                <a:solidFill>
                  <a:srgbClr val="FFFFFF"/>
                </a:solidFill>
                <a:latin typeface="Francois One"/>
              </a:rPr>
              <a:t>đầu</a:t>
            </a:r>
            <a:r>
              <a:rPr lang="en-US" sz="3000" dirty="0">
                <a:solidFill>
                  <a:srgbClr val="FFFFFF"/>
                </a:solidFill>
                <a:latin typeface="Francois One"/>
              </a:rPr>
              <a:t> </a:t>
            </a:r>
            <a:r>
              <a:rPr lang="en-US" sz="3000" dirty="0" err="1">
                <a:solidFill>
                  <a:srgbClr val="FFFFFF"/>
                </a:solidFill>
                <a:latin typeface="Francois One"/>
              </a:rPr>
              <a:t>vào</a:t>
            </a:r>
            <a:r>
              <a:rPr lang="en-US" sz="3000" dirty="0">
                <a:solidFill>
                  <a:srgbClr val="FFFFFF"/>
                </a:solidFill>
                <a:latin typeface="Francois One"/>
              </a:rPr>
              <a:t> m:                    </a:t>
            </a:r>
            <a:endParaRPr lang="vi-VN" dirty="0">
              <a:solidFill>
                <a:srgbClr val="000000"/>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21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10082563" y="0"/>
            <a:ext cx="8205437" cy="7056676"/>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7687055"/>
            <a:ext cx="3023192" cy="2599945"/>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224956" y="1244029"/>
            <a:ext cx="1195290" cy="745562"/>
          </a:xfrm>
          <a:prstGeom prst="rect">
            <a:avLst/>
          </a:prstGeom>
        </p:spPr>
      </p:pic>
      <p:sp>
        <p:nvSpPr>
          <p:cNvPr id="6" name="AutoShape 6"/>
          <p:cNvSpPr/>
          <p:nvPr/>
        </p:nvSpPr>
        <p:spPr>
          <a:xfrm>
            <a:off x="1028700" y="4115215"/>
            <a:ext cx="1464071" cy="0"/>
          </a:xfrm>
          <a:prstGeom prst="line">
            <a:avLst/>
          </a:prstGeom>
          <a:ln w="9525" cap="rnd">
            <a:solidFill>
              <a:srgbClr val="FFFFFF"/>
            </a:solidFill>
            <a:prstDash val="solid"/>
            <a:headEnd type="none" w="sm" len="sm"/>
            <a:tailEnd type="none" w="sm" len="sm"/>
          </a:ln>
        </p:spPr>
      </p:sp>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082563" y="8625144"/>
            <a:ext cx="1370179" cy="1077303"/>
          </a:xfrm>
          <a:prstGeom prst="rect">
            <a:avLst/>
          </a:prstGeom>
        </p:spPr>
      </p:pic>
      <p:sp>
        <p:nvSpPr>
          <p:cNvPr id="8" name="TextBox 8"/>
          <p:cNvSpPr txBox="1"/>
          <p:nvPr/>
        </p:nvSpPr>
        <p:spPr>
          <a:xfrm>
            <a:off x="1028700" y="1090543"/>
            <a:ext cx="6533939" cy="1855247"/>
          </a:xfrm>
          <a:prstGeom prst="rect">
            <a:avLst/>
          </a:prstGeom>
        </p:spPr>
        <p:txBody>
          <a:bodyPr lIns="0" tIns="0" rIns="0" bIns="0" rtlCol="0" anchor="t">
            <a:spAutoFit/>
          </a:bodyPr>
          <a:lstStyle/>
          <a:p>
            <a:pPr>
              <a:lnSpc>
                <a:spcPts val="7240"/>
              </a:lnSpc>
            </a:pPr>
            <a:r>
              <a:rPr lang="en-US" sz="6582">
                <a:solidFill>
                  <a:srgbClr val="FFFFFF"/>
                </a:solidFill>
                <a:latin typeface="Francois One"/>
              </a:rPr>
              <a:t>II. Mã dòng CRYPTMT version3</a:t>
            </a:r>
          </a:p>
        </p:txBody>
      </p:sp>
      <p:pic>
        <p:nvPicPr>
          <p:cNvPr id="9" name="Picture 9"/>
          <p:cNvPicPr>
            <a:picLocks noChangeAspect="1"/>
          </p:cNvPicPr>
          <p:nvPr/>
        </p:nvPicPr>
        <p:blipFill>
          <a:blip r:embed="rId9"/>
          <a:srcRect/>
          <a:stretch>
            <a:fillRect/>
          </a:stretch>
        </p:blipFill>
        <p:spPr>
          <a:xfrm rot="5400000">
            <a:off x="10075439" y="2074439"/>
            <a:ext cx="8229600" cy="6138123"/>
          </a:xfrm>
          <a:prstGeom prst="rect">
            <a:avLst/>
          </a:prstGeom>
        </p:spPr>
      </p:pic>
      <p:sp>
        <p:nvSpPr>
          <p:cNvPr id="10" name="TextBox 10"/>
          <p:cNvSpPr txBox="1"/>
          <p:nvPr/>
        </p:nvSpPr>
        <p:spPr>
          <a:xfrm>
            <a:off x="1028700" y="4800345"/>
            <a:ext cx="7910582" cy="2886710"/>
          </a:xfrm>
          <a:prstGeom prst="rect">
            <a:avLst/>
          </a:prstGeom>
        </p:spPr>
        <p:txBody>
          <a:bodyPr lIns="0" tIns="0" rIns="0" bIns="0" rtlCol="0" anchor="t">
            <a:spAutoFit/>
          </a:bodyPr>
          <a:lstStyle/>
          <a:p>
            <a:pPr algn="just">
              <a:lnSpc>
                <a:spcPts val="2859"/>
              </a:lnSpc>
            </a:pPr>
            <a:r>
              <a:rPr lang="en-US" sz="2199">
                <a:solidFill>
                  <a:srgbClr val="FFFFFF"/>
                </a:solidFill>
                <a:latin typeface="Montserrat"/>
              </a:rPr>
              <a:t> Thuật toán SFMT-19937 được xây dựng dựa trên thuật toán MT19937, với nhiều cải tiến và tối ưu hóa để tăng hiệu suất và độ tin cậy</a:t>
            </a:r>
          </a:p>
          <a:p>
            <a:pPr algn="just">
              <a:lnSpc>
                <a:spcPts val="2859"/>
              </a:lnSpc>
            </a:pPr>
            <a:endParaRPr lang="en-US" sz="2199">
              <a:solidFill>
                <a:srgbClr val="FFFFFF"/>
              </a:solidFill>
              <a:latin typeface="Montserrat"/>
            </a:endParaRPr>
          </a:p>
          <a:p>
            <a:pPr algn="just">
              <a:lnSpc>
                <a:spcPts val="2859"/>
              </a:lnSpc>
            </a:pPr>
            <a:r>
              <a:rPr lang="en-US" sz="2199">
                <a:solidFill>
                  <a:srgbClr val="FFFFFF"/>
                </a:solidFill>
                <a:latin typeface="Montserrat"/>
              </a:rPr>
              <a:t>Thuật toán này có khả năng sinh ra một chuỗi số ngẫu nhiên dài đến hơn 10^6000, với độ tin cậy cao và không bị lặp lại sau một thời gian dài.</a:t>
            </a:r>
          </a:p>
          <a:p>
            <a:pPr algn="just">
              <a:lnSpc>
                <a:spcPts val="2859"/>
              </a:lnSpc>
            </a:pPr>
            <a:endParaRPr lang="en-US" sz="2199">
              <a:solidFill>
                <a:srgbClr val="FFFFFF"/>
              </a:solidFill>
              <a:latin typeface="Montserrat"/>
            </a:endParaRPr>
          </a:p>
        </p:txBody>
      </p:sp>
      <p:sp>
        <p:nvSpPr>
          <p:cNvPr id="11" name="TextBox 11"/>
          <p:cNvSpPr txBox="1"/>
          <p:nvPr/>
        </p:nvSpPr>
        <p:spPr>
          <a:xfrm>
            <a:off x="1028700" y="3275926"/>
            <a:ext cx="4602246" cy="555625"/>
          </a:xfrm>
          <a:prstGeom prst="rect">
            <a:avLst/>
          </a:prstGeom>
        </p:spPr>
        <p:txBody>
          <a:bodyPr lIns="0" tIns="0" rIns="0" bIns="0" rtlCol="0" anchor="t">
            <a:spAutoFit/>
          </a:bodyPr>
          <a:lstStyle/>
          <a:p>
            <a:pPr>
              <a:lnSpc>
                <a:spcPts val="4399"/>
              </a:lnSpc>
            </a:pPr>
            <a:r>
              <a:rPr lang="en-US" sz="3999">
                <a:solidFill>
                  <a:srgbClr val="FFFFFF"/>
                </a:solidFill>
                <a:latin typeface="Francois One"/>
              </a:rPr>
              <a:t>2.2. Simple Fast MT:</a:t>
            </a:r>
          </a:p>
        </p:txBody>
      </p:sp>
      <p:sp>
        <p:nvSpPr>
          <p:cNvPr id="12" name="TextBox 12"/>
          <p:cNvSpPr txBox="1"/>
          <p:nvPr/>
        </p:nvSpPr>
        <p:spPr>
          <a:xfrm>
            <a:off x="15774105" y="9516392"/>
            <a:ext cx="1638734" cy="353060"/>
          </a:xfrm>
          <a:prstGeom prst="rect">
            <a:avLst/>
          </a:prstGeom>
        </p:spPr>
        <p:txBody>
          <a:bodyPr lIns="0" tIns="0" rIns="0" bIns="0" rtlCol="0" anchor="t">
            <a:spAutoFit/>
          </a:bodyPr>
          <a:lstStyle/>
          <a:p>
            <a:pPr algn="r">
              <a:lnSpc>
                <a:spcPts val="2860"/>
              </a:lnSpc>
            </a:pPr>
            <a:r>
              <a:rPr lang="en-US" sz="2200">
                <a:solidFill>
                  <a:srgbClr val="FFFFFF"/>
                </a:solidFill>
                <a:latin typeface="Montserrat"/>
              </a:rPr>
              <a:t>06</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21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10082563" y="0"/>
            <a:ext cx="8205437" cy="7056676"/>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7687055"/>
            <a:ext cx="3023192" cy="2599945"/>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40596" y="3364890"/>
            <a:ext cx="1195290" cy="745562"/>
          </a:xfrm>
          <a:prstGeom prst="rect">
            <a:avLst/>
          </a:prstGeom>
        </p:spPr>
      </p:pic>
      <p:sp>
        <p:nvSpPr>
          <p:cNvPr id="6" name="AutoShape 6"/>
          <p:cNvSpPr/>
          <p:nvPr/>
        </p:nvSpPr>
        <p:spPr>
          <a:xfrm>
            <a:off x="1028700" y="4115215"/>
            <a:ext cx="1464071" cy="0"/>
          </a:xfrm>
          <a:prstGeom prst="line">
            <a:avLst/>
          </a:prstGeom>
          <a:ln w="9525" cap="rnd">
            <a:solidFill>
              <a:srgbClr val="FFFFFF"/>
            </a:solidFill>
            <a:prstDash val="solid"/>
            <a:headEnd type="none" w="sm" len="sm"/>
            <a:tailEnd type="none" w="sm" len="sm"/>
          </a:ln>
        </p:spPr>
      </p:sp>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740596" y="8617150"/>
            <a:ext cx="1370179" cy="1077303"/>
          </a:xfrm>
          <a:prstGeom prst="rect">
            <a:avLst/>
          </a:prstGeom>
        </p:spPr>
      </p:pic>
      <p:pic>
        <p:nvPicPr>
          <p:cNvPr id="8" name="Picture 8"/>
          <p:cNvPicPr>
            <a:picLocks noChangeAspect="1"/>
          </p:cNvPicPr>
          <p:nvPr/>
        </p:nvPicPr>
        <p:blipFill>
          <a:blip r:embed="rId9"/>
          <a:srcRect/>
          <a:stretch>
            <a:fillRect/>
          </a:stretch>
        </p:blipFill>
        <p:spPr>
          <a:xfrm>
            <a:off x="1028700" y="5076413"/>
            <a:ext cx="6396986" cy="4850424"/>
          </a:xfrm>
          <a:prstGeom prst="rect">
            <a:avLst/>
          </a:prstGeom>
        </p:spPr>
      </p:pic>
      <p:sp>
        <p:nvSpPr>
          <p:cNvPr id="9" name="TextBox 9"/>
          <p:cNvSpPr txBox="1"/>
          <p:nvPr/>
        </p:nvSpPr>
        <p:spPr>
          <a:xfrm>
            <a:off x="1028700" y="1090543"/>
            <a:ext cx="6533939" cy="1855247"/>
          </a:xfrm>
          <a:prstGeom prst="rect">
            <a:avLst/>
          </a:prstGeom>
        </p:spPr>
        <p:txBody>
          <a:bodyPr lIns="0" tIns="0" rIns="0" bIns="0" rtlCol="0" anchor="t">
            <a:spAutoFit/>
          </a:bodyPr>
          <a:lstStyle/>
          <a:p>
            <a:pPr>
              <a:lnSpc>
                <a:spcPts val="7240"/>
              </a:lnSpc>
            </a:pPr>
            <a:r>
              <a:rPr lang="en-US" sz="6582">
                <a:solidFill>
                  <a:srgbClr val="FFFFFF"/>
                </a:solidFill>
                <a:latin typeface="Francois One"/>
              </a:rPr>
              <a:t>II. Mã dòng CRYPTMT version3</a:t>
            </a:r>
          </a:p>
        </p:txBody>
      </p:sp>
      <p:sp>
        <p:nvSpPr>
          <p:cNvPr id="10" name="TextBox 10"/>
          <p:cNvSpPr txBox="1"/>
          <p:nvPr/>
        </p:nvSpPr>
        <p:spPr>
          <a:xfrm>
            <a:off x="1028700" y="3196550"/>
            <a:ext cx="6224468" cy="635000"/>
          </a:xfrm>
          <a:prstGeom prst="rect">
            <a:avLst/>
          </a:prstGeom>
        </p:spPr>
        <p:txBody>
          <a:bodyPr lIns="0" tIns="0" rIns="0" bIns="0" rtlCol="0" anchor="t">
            <a:spAutoFit/>
          </a:bodyPr>
          <a:lstStyle/>
          <a:p>
            <a:pPr algn="ctr">
              <a:lnSpc>
                <a:spcPts val="5199"/>
              </a:lnSpc>
              <a:spcBef>
                <a:spcPct val="0"/>
              </a:spcBef>
            </a:pPr>
            <a:r>
              <a:rPr lang="en-US" sz="3999">
                <a:solidFill>
                  <a:srgbClr val="FFFFFF"/>
                </a:solidFill>
                <a:latin typeface="Francois One"/>
              </a:rPr>
              <a:t>2.3. A new filter (Bộ lọc mới): </a:t>
            </a:r>
          </a:p>
        </p:txBody>
      </p:sp>
      <p:sp>
        <p:nvSpPr>
          <p:cNvPr id="12" name="TextBox 12"/>
          <p:cNvSpPr txBox="1"/>
          <p:nvPr/>
        </p:nvSpPr>
        <p:spPr>
          <a:xfrm>
            <a:off x="15774105" y="9516392"/>
            <a:ext cx="1638734" cy="353060"/>
          </a:xfrm>
          <a:prstGeom prst="rect">
            <a:avLst/>
          </a:prstGeom>
        </p:spPr>
        <p:txBody>
          <a:bodyPr lIns="0" tIns="0" rIns="0" bIns="0" rtlCol="0" anchor="t">
            <a:spAutoFit/>
          </a:bodyPr>
          <a:lstStyle/>
          <a:p>
            <a:pPr algn="r">
              <a:lnSpc>
                <a:spcPts val="2860"/>
              </a:lnSpc>
            </a:pPr>
            <a:r>
              <a:rPr lang="en-US" sz="2200">
                <a:solidFill>
                  <a:srgbClr val="FFFFFF"/>
                </a:solidFill>
                <a:latin typeface="Montserrat"/>
              </a:rPr>
              <a:t>07</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AD2BEDA-07A5-93C6-38AA-1EDE69173246}"/>
                  </a:ext>
                </a:extLst>
              </p:cNvPr>
              <p:cNvSpPr txBox="1"/>
              <p:nvPr/>
            </p:nvSpPr>
            <p:spPr>
              <a:xfrm>
                <a:off x="8735088" y="1753243"/>
                <a:ext cx="7937443" cy="7345601"/>
              </a:xfrm>
              <a:prstGeom prst="rect">
                <a:avLst/>
              </a:prstGeom>
              <a:noFill/>
            </p:spPr>
            <p:txBody>
              <a:bodyPr wrap="square">
                <a:spAutoFit/>
              </a:bodyPr>
              <a:lstStyle/>
              <a:p>
                <a:pPr rtl="0">
                  <a:spcBef>
                    <a:spcPts val="1400"/>
                  </a:spcBef>
                  <a:spcAft>
                    <a:spcPts val="1400"/>
                  </a:spcAft>
                </a:pPr>
                <a:r>
                  <a:rPr lang="vi-VN" sz="2200" b="0" i="0" u="none" strike="noStrike">
                    <a:solidFill>
                      <a:schemeClr val="bg1"/>
                    </a:solidFill>
                    <a:effectLst/>
                    <a:latin typeface="Montserrat" panose="00000500000000000000" pitchFamily="2" charset="0"/>
                  </a:rPr>
                  <a:t>Ở ver</a:t>
                </a:r>
                <a:r>
                  <a:rPr lang="en-US" sz="2200" b="0" i="0" u="none" strike="noStrike">
                    <a:solidFill>
                      <a:schemeClr val="bg1"/>
                    </a:solidFill>
                    <a:effectLst/>
                    <a:latin typeface="Montserrat" panose="00000500000000000000" pitchFamily="2" charset="0"/>
                  </a:rPr>
                  <a:t>.</a:t>
                </a:r>
                <a:r>
                  <a:rPr lang="vi-VN" sz="2200" b="0" i="0" u="none" strike="noStrike">
                    <a:solidFill>
                      <a:schemeClr val="bg1"/>
                    </a:solidFill>
                    <a:effectLst/>
                    <a:latin typeface="Montserrat" panose="00000500000000000000" pitchFamily="2" charset="0"/>
                  </a:rPr>
                  <a:t>3, ta dùng phép toán nhị phân</a:t>
                </a:r>
                <a:r>
                  <a:rPr lang="en-US" sz="2200" b="0" i="0" u="none" strike="noStrike">
                    <a:solidFill>
                      <a:schemeClr val="bg1"/>
                    </a:solidFill>
                    <a:effectLst/>
                    <a:latin typeface="Montserrat" panose="00000500000000000000" pitchFamily="2" charset="0"/>
                  </a:rPr>
                  <a:t> </a:t>
                </a:r>
                <a14:m>
                  <m:oMath xmlns:m="http://schemas.openxmlformats.org/officeDocument/2006/math">
                    <m:acc>
                      <m:accPr>
                        <m:chr m:val="̃"/>
                        <m:ctrlPr>
                          <a:rPr lang="en-US" sz="2200" b="0" i="1" u="none" strike="noStrike" smtClean="0">
                            <a:solidFill>
                              <a:schemeClr val="bg1"/>
                            </a:solidFill>
                            <a:effectLst/>
                            <a:latin typeface="Cambria Math" panose="02040503050406030204" pitchFamily="18" charset="0"/>
                          </a:rPr>
                        </m:ctrlPr>
                      </m:accPr>
                      <m:e>
                        <m:r>
                          <a:rPr lang="en-US" sz="2200" b="0" i="1" u="none" strike="noStrike" smtClean="0">
                            <a:solidFill>
                              <a:schemeClr val="bg1"/>
                            </a:solidFill>
                            <a:effectLst/>
                            <a:latin typeface="Cambria Math" panose="02040503050406030204" pitchFamily="18" charset="0"/>
                            <a:ea typeface="Cambria Math" panose="02040503050406030204" pitchFamily="18" charset="0"/>
                          </a:rPr>
                          <m:t>×</m:t>
                        </m:r>
                      </m:e>
                    </m:acc>
                  </m:oMath>
                </a14:m>
                <a:r>
                  <a:rPr lang="vi-VN" sz="2200" b="0" i="0" u="none" strike="noStrike">
                    <a:solidFill>
                      <a:schemeClr val="bg1"/>
                    </a:solidFill>
                    <a:effectLst/>
                    <a:latin typeface="Montserrat" panose="00000500000000000000" pitchFamily="2" charset="0"/>
                  </a:rPr>
                  <a:t> thay vì × . </a:t>
                </a:r>
                <a:endParaRPr lang="vi-VN" sz="2200" b="0">
                  <a:solidFill>
                    <a:schemeClr val="bg1"/>
                  </a:solidFill>
                  <a:effectLst/>
                  <a:latin typeface="Montserrat" panose="00000500000000000000" pitchFamily="2" charset="0"/>
                </a:endParaRPr>
              </a:p>
              <a:p>
                <a:pPr>
                  <a:spcBef>
                    <a:spcPts val="1400"/>
                  </a:spcBef>
                  <a:spcAft>
                    <a:spcPts val="1400"/>
                  </a:spcAft>
                </a:pPr>
                <a:r>
                  <a:rPr lang="vi-VN" sz="2200" b="0" i="0" u="none" strike="noStrike">
                    <a:solidFill>
                      <a:schemeClr val="bg1"/>
                    </a:solidFill>
                    <a:effectLst/>
                    <a:latin typeface="Montserrat" panose="00000500000000000000" pitchFamily="2" charset="0"/>
                  </a:rPr>
                  <a:t>Phép </a:t>
                </a:r>
                <a14:m>
                  <m:oMath xmlns:m="http://schemas.openxmlformats.org/officeDocument/2006/math">
                    <m:acc>
                      <m:accPr>
                        <m:chr m:val="̃"/>
                        <m:ctrlPr>
                          <a:rPr lang="en-US" sz="2200" b="0" i="1" u="none" strike="noStrike" smtClean="0">
                            <a:solidFill>
                              <a:schemeClr val="bg1"/>
                            </a:solidFill>
                            <a:effectLst/>
                            <a:latin typeface="Cambria Math" panose="02040503050406030204" pitchFamily="18" charset="0"/>
                          </a:rPr>
                        </m:ctrlPr>
                      </m:accPr>
                      <m:e>
                        <m:r>
                          <a:rPr lang="en-US" sz="2200" b="0" i="1" u="none" strike="noStrike" smtClean="0">
                            <a:solidFill>
                              <a:schemeClr val="bg1"/>
                            </a:solidFill>
                            <a:effectLst/>
                            <a:latin typeface="Cambria Math" panose="02040503050406030204" pitchFamily="18" charset="0"/>
                            <a:ea typeface="Cambria Math" panose="02040503050406030204" pitchFamily="18" charset="0"/>
                          </a:rPr>
                          <m:t>×</m:t>
                        </m:r>
                      </m:e>
                    </m:acc>
                  </m:oMath>
                </a14:m>
                <a:r>
                  <a:rPr lang="en-US" sz="2200" b="0" i="0" u="none" strike="noStrike">
                    <a:solidFill>
                      <a:schemeClr val="bg1"/>
                    </a:solidFill>
                    <a:effectLst/>
                    <a:latin typeface="Montserrat" panose="00000500000000000000" pitchFamily="2" charset="0"/>
                  </a:rPr>
                  <a:t> </a:t>
                </a:r>
                <a:r>
                  <a:rPr lang="vi-VN" sz="2200" b="0" i="0" u="none" strike="noStrike">
                    <a:solidFill>
                      <a:schemeClr val="bg1"/>
                    </a:solidFill>
                    <a:effectLst/>
                    <a:latin typeface="Montserrat" panose="00000500000000000000" pitchFamily="2" charset="0"/>
                  </a:rPr>
                  <a:t>được định nghĩa :  x</a:t>
                </a:r>
                <a:r>
                  <a:rPr lang="en-US" sz="2200" b="0" i="0" u="none" strike="noStrike">
                    <a:solidFill>
                      <a:schemeClr val="bg1"/>
                    </a:solidFill>
                    <a:effectLst/>
                    <a:latin typeface="Montserrat" panose="00000500000000000000" pitchFamily="2" charset="0"/>
                  </a:rPr>
                  <a:t> </a:t>
                </a:r>
                <a14:m>
                  <m:oMath xmlns:m="http://schemas.openxmlformats.org/officeDocument/2006/math">
                    <m:acc>
                      <m:accPr>
                        <m:chr m:val="̃"/>
                        <m:ctrlPr>
                          <a:rPr lang="en-US" sz="2200" i="1">
                            <a:solidFill>
                              <a:schemeClr val="bg1"/>
                            </a:solidFill>
                            <a:latin typeface="Cambria Math" panose="02040503050406030204" pitchFamily="18" charset="0"/>
                          </a:rPr>
                        </m:ctrlPr>
                      </m:accPr>
                      <m:e>
                        <m:r>
                          <a:rPr lang="en-US" sz="2200" i="1">
                            <a:solidFill>
                              <a:schemeClr val="bg1"/>
                            </a:solidFill>
                            <a:latin typeface="Cambria Math" panose="02040503050406030204" pitchFamily="18" charset="0"/>
                            <a:ea typeface="Cambria Math" panose="02040503050406030204" pitchFamily="18" charset="0"/>
                          </a:rPr>
                          <m:t>×</m:t>
                        </m:r>
                      </m:e>
                    </m:acc>
                  </m:oMath>
                </a14:m>
                <a:r>
                  <a:rPr lang="vi-VN" sz="2200" b="0" i="0" u="none" strike="noStrike">
                    <a:solidFill>
                      <a:schemeClr val="bg1"/>
                    </a:solidFill>
                    <a:effectLst/>
                    <a:latin typeface="Montserrat" panose="00000500000000000000" pitchFamily="2" charset="0"/>
                  </a:rPr>
                  <a:t> y := </a:t>
                </a:r>
                <a14:m>
                  <m:oMath xmlns:m="http://schemas.openxmlformats.org/officeDocument/2006/math">
                    <m:sSup>
                      <m:sSupPr>
                        <m:ctrlPr>
                          <a:rPr lang="vi-VN" sz="2200" b="0" i="1" u="none" strike="noStrike" smtClean="0">
                            <a:solidFill>
                              <a:schemeClr val="bg1"/>
                            </a:solidFill>
                            <a:effectLst/>
                            <a:latin typeface="Cambria Math" panose="02040503050406030204" pitchFamily="18" charset="0"/>
                            <a:ea typeface="Cambria Math" panose="02040503050406030204" pitchFamily="18" charset="0"/>
                          </a:rPr>
                        </m:ctrlPr>
                      </m:sSupPr>
                      <m:e>
                        <m:r>
                          <a:rPr lang="vi-VN" sz="2200" b="0" i="1" u="none" strike="noStrike" smtClean="0">
                            <a:solidFill>
                              <a:schemeClr val="bg1"/>
                            </a:solidFill>
                            <a:effectLst/>
                            <a:latin typeface="Cambria Math" panose="02040503050406030204" pitchFamily="18" charset="0"/>
                            <a:ea typeface="Cambria Math" panose="02040503050406030204" pitchFamily="18" charset="0"/>
                          </a:rPr>
                          <m:t>𝜑</m:t>
                        </m:r>
                      </m:e>
                      <m:sup>
                        <m:r>
                          <a:rPr lang="en-US" sz="2200" b="0" i="1" u="none" strike="noStrike" smtClean="0">
                            <a:solidFill>
                              <a:schemeClr val="bg1"/>
                            </a:solidFill>
                            <a:effectLst/>
                            <a:latin typeface="Cambria Math" panose="02040503050406030204" pitchFamily="18" charset="0"/>
                            <a:ea typeface="Cambria Math" panose="02040503050406030204" pitchFamily="18" charset="0"/>
                          </a:rPr>
                          <m:t>−</m:t>
                        </m:r>
                        <m:r>
                          <a:rPr lang="en-US" sz="2200" b="0" i="1" u="none" strike="noStrike" smtClean="0">
                            <a:solidFill>
                              <a:schemeClr val="bg1"/>
                            </a:solidFill>
                            <a:effectLst/>
                            <a:latin typeface="Cambria Math" panose="02040503050406030204" pitchFamily="18" charset="0"/>
                            <a:ea typeface="Cambria Math" panose="02040503050406030204" pitchFamily="18" charset="0"/>
                          </a:rPr>
                          <m:t>1</m:t>
                        </m:r>
                      </m:sup>
                    </m:sSup>
                  </m:oMath>
                </a14:m>
                <a:r>
                  <a:rPr lang="en-US" sz="2200" b="0">
                    <a:solidFill>
                      <a:schemeClr val="bg1"/>
                    </a:solidFill>
                    <a:effectLst/>
                    <a:latin typeface="Montserrat" panose="00000500000000000000" pitchFamily="2" charset="0"/>
                  </a:rPr>
                  <a:t>(</a:t>
                </a:r>
                <a14:m>
                  <m:oMath xmlns:m="http://schemas.openxmlformats.org/officeDocument/2006/math">
                    <m:r>
                      <a:rPr lang="en-US" sz="2200" b="0" i="1" dirty="0" smtClean="0">
                        <a:solidFill>
                          <a:schemeClr val="bg1"/>
                        </a:solidFill>
                        <a:effectLst/>
                        <a:latin typeface="Cambria Math" panose="02040503050406030204" pitchFamily="18" charset="0"/>
                        <a:ea typeface="Cambria Math" panose="02040503050406030204" pitchFamily="18" charset="0"/>
                      </a:rPr>
                      <m:t>𝜑</m:t>
                    </m:r>
                    <m:d>
                      <m:dPr>
                        <m:ctrlPr>
                          <a:rPr lang="en-US" sz="2200" b="0" i="1" dirty="0" smtClean="0">
                            <a:solidFill>
                              <a:schemeClr val="bg1"/>
                            </a:solidFill>
                            <a:effectLst/>
                            <a:latin typeface="Cambria Math" panose="02040503050406030204" pitchFamily="18" charset="0"/>
                            <a:ea typeface="Cambria Math" panose="02040503050406030204" pitchFamily="18" charset="0"/>
                          </a:rPr>
                        </m:ctrlPr>
                      </m:dPr>
                      <m:e>
                        <m:r>
                          <a:rPr lang="en-US" sz="2200" b="0" i="1" dirty="0" smtClean="0">
                            <a:solidFill>
                              <a:schemeClr val="bg1"/>
                            </a:solidFill>
                            <a:effectLst/>
                            <a:latin typeface="Cambria Math" panose="02040503050406030204" pitchFamily="18" charset="0"/>
                            <a:ea typeface="Cambria Math" panose="02040503050406030204" pitchFamily="18" charset="0"/>
                          </a:rPr>
                          <m:t>𝑥</m:t>
                        </m:r>
                      </m:e>
                    </m:d>
                    <m:r>
                      <a:rPr lang="en-US" sz="2200" b="0" i="1" dirty="0" smtClean="0">
                        <a:solidFill>
                          <a:schemeClr val="bg1"/>
                        </a:solidFill>
                        <a:effectLst/>
                        <a:latin typeface="Cambria Math" panose="02040503050406030204" pitchFamily="18" charset="0"/>
                        <a:ea typeface="Cambria Math" panose="02040503050406030204" pitchFamily="18" charset="0"/>
                      </a:rPr>
                      <m:t>×</m:t>
                    </m:r>
                    <m:r>
                      <a:rPr lang="en-US" sz="2200" b="0" i="1" dirty="0" smtClean="0">
                        <a:solidFill>
                          <a:schemeClr val="bg1"/>
                        </a:solidFill>
                        <a:effectLst/>
                        <a:latin typeface="Cambria Math" panose="02040503050406030204" pitchFamily="18" charset="0"/>
                        <a:ea typeface="Cambria Math" panose="02040503050406030204" pitchFamily="18" charset="0"/>
                      </a:rPr>
                      <m:t>𝜑</m:t>
                    </m:r>
                    <m:r>
                      <a:rPr lang="en-US" sz="2200" b="0" i="1" dirty="0" smtClean="0">
                        <a:solidFill>
                          <a:schemeClr val="bg1"/>
                        </a:solidFill>
                        <a:effectLst/>
                        <a:latin typeface="Cambria Math" panose="02040503050406030204" pitchFamily="18" charset="0"/>
                        <a:ea typeface="Cambria Math" panose="02040503050406030204" pitchFamily="18" charset="0"/>
                      </a:rPr>
                      <m:t>(</m:t>
                    </m:r>
                    <m:r>
                      <a:rPr lang="en-US" sz="2200" b="0" i="1" dirty="0" smtClean="0">
                        <a:solidFill>
                          <a:schemeClr val="bg1"/>
                        </a:solidFill>
                        <a:effectLst/>
                        <a:latin typeface="Cambria Math" panose="02040503050406030204" pitchFamily="18" charset="0"/>
                        <a:ea typeface="Cambria Math" panose="02040503050406030204" pitchFamily="18" charset="0"/>
                      </a:rPr>
                      <m:t>𝑦</m:t>
                    </m:r>
                    <m:r>
                      <a:rPr lang="en-US" sz="2200" b="0" i="1" dirty="0" smtClean="0">
                        <a:solidFill>
                          <a:schemeClr val="bg1"/>
                        </a:solidFill>
                        <a:effectLst/>
                        <a:latin typeface="Cambria Math" panose="02040503050406030204" pitchFamily="18" charset="0"/>
                        <a:ea typeface="Cambria Math" panose="02040503050406030204" pitchFamily="18" charset="0"/>
                      </a:rPr>
                      <m:t>))</m:t>
                    </m:r>
                  </m:oMath>
                </a14:m>
                <a:endParaRPr lang="vi-VN" sz="2200" b="0">
                  <a:solidFill>
                    <a:schemeClr val="bg1"/>
                  </a:solidFill>
                  <a:effectLst/>
                  <a:latin typeface="Montserrat" panose="00000500000000000000" pitchFamily="2" charset="0"/>
                </a:endParaRPr>
              </a:p>
              <a:p>
                <a:pPr rtl="0">
                  <a:spcBef>
                    <a:spcPts val="1400"/>
                  </a:spcBef>
                  <a:spcAft>
                    <a:spcPts val="1400"/>
                  </a:spcAft>
                </a:pPr>
                <a:r>
                  <a:rPr lang="vi-VN" sz="2200" b="0" i="0" u="none" strike="noStrike">
                    <a:solidFill>
                      <a:schemeClr val="bg1"/>
                    </a:solidFill>
                    <a:effectLst/>
                    <a:latin typeface="Montserrat" panose="00000500000000000000" pitchFamily="2" charset="0"/>
                  </a:rPr>
                  <a:t>× là phép nhân trong S </a:t>
                </a:r>
                <a:endParaRPr lang="en-US" sz="2200" b="0" i="0" u="none" strike="noStrike">
                  <a:solidFill>
                    <a:schemeClr val="bg1"/>
                  </a:solidFill>
                  <a:effectLst/>
                  <a:latin typeface="Montserrat" panose="00000500000000000000" pitchFamily="2" charset="0"/>
                </a:endParaRPr>
              </a:p>
              <a:p>
                <a:pPr rtl="0">
                  <a:spcBef>
                    <a:spcPts val="1400"/>
                  </a:spcBef>
                  <a:spcAft>
                    <a:spcPts val="1400"/>
                  </a:spcAft>
                </a:pPr>
                <a:r>
                  <a:rPr lang="vi-VN" sz="2200" b="0" i="0" u="none" strike="noStrike">
                    <a:solidFill>
                      <a:schemeClr val="bg1"/>
                    </a:solidFill>
                    <a:effectLst/>
                    <a:latin typeface="Montserrat" panose="00000500000000000000" pitchFamily="2" charset="0"/>
                  </a:rPr>
                  <a:t>Ở version 3, ta áp dụng bộ lọc được điều chỉnh như sau</a:t>
                </a:r>
                <a:r>
                  <a:rPr lang="en-US" sz="2200" b="0" i="0" u="none" strike="noStrike">
                    <a:solidFill>
                      <a:schemeClr val="bg1"/>
                    </a:solidFill>
                    <a:effectLst/>
                    <a:latin typeface="Montserrat" panose="00000500000000000000" pitchFamily="2" charset="0"/>
                  </a:rPr>
                  <a:t>:</a:t>
                </a:r>
              </a:p>
              <a:p>
                <a:pPr>
                  <a:spcBef>
                    <a:spcPts val="1400"/>
                  </a:spcBef>
                  <a:spcAft>
                    <a:spcPts val="1400"/>
                  </a:spcAft>
                </a:pPr>
                <a:r>
                  <a:rPr lang="vi-VN" sz="2200" b="0" i="0" u="none" strike="noStrike">
                    <a:solidFill>
                      <a:schemeClr val="bg1"/>
                    </a:solidFill>
                    <a:effectLst/>
                    <a:latin typeface="Montserrat" panose="00000500000000000000" pitchFamily="2" charset="0"/>
                  </a:rPr>
                  <a:t>Cho 1 cặp số nguyên 128 bit x,</a:t>
                </a:r>
                <a:r>
                  <a:rPr lang="en-US" sz="2200" b="0" i="0" u="none" strike="noStrike">
                    <a:solidFill>
                      <a:schemeClr val="bg1"/>
                    </a:solidFill>
                    <a:effectLst/>
                    <a:latin typeface="Montserrat" panose="00000500000000000000" pitchFamily="2" charset="0"/>
                  </a:rPr>
                  <a:t> </a:t>
                </a:r>
                <a:r>
                  <a:rPr lang="vi-VN" sz="2200" b="0" i="0" u="none" strike="noStrike">
                    <a:solidFill>
                      <a:schemeClr val="bg1"/>
                    </a:solidFill>
                    <a:effectLst/>
                    <a:latin typeface="Montserrat" panose="00000500000000000000" pitchFamily="2" charset="0"/>
                  </a:rPr>
                  <a:t>y, ta có : </a:t>
                </a:r>
                <a:endParaRPr lang="en-US" sz="2200" b="0" i="0" u="none" strike="noStrike">
                  <a:solidFill>
                    <a:schemeClr val="bg1"/>
                  </a:solidFill>
                  <a:effectLst/>
                  <a:latin typeface="Montserrat" panose="00000500000000000000" pitchFamily="2" charset="0"/>
                </a:endParaRPr>
              </a:p>
              <a:p>
                <a:pPr>
                  <a:spcBef>
                    <a:spcPts val="1400"/>
                  </a:spcBef>
                  <a:spcAft>
                    <a:spcPts val="1400"/>
                  </a:spcAft>
                </a:pPr>
                <a:r>
                  <a:rPr lang="vi-VN" sz="2200" b="0" i="0" u="none" strike="noStrike">
                    <a:solidFill>
                      <a:schemeClr val="bg1"/>
                    </a:solidFill>
                    <a:effectLst/>
                    <a:latin typeface="Montserrat" panose="00000500000000000000" pitchFamily="2" charset="0"/>
                  </a:rPr>
                  <a:t>f(y,x) := ((y ⊕ (y[0][3][2][1] &gt;&gt;32 1)) </a:t>
                </a:r>
                <a14:m>
                  <m:oMath xmlns:m="http://schemas.openxmlformats.org/officeDocument/2006/math">
                    <m:sSub>
                      <m:sSubPr>
                        <m:ctrlPr>
                          <a:rPr lang="vi-VN" sz="2200" b="0" i="1" u="none" strike="noStrike" smtClean="0">
                            <a:solidFill>
                              <a:schemeClr val="bg1"/>
                            </a:solidFill>
                            <a:effectLst/>
                            <a:latin typeface="Cambria Math" panose="02040503050406030204" pitchFamily="18" charset="0"/>
                          </a:rPr>
                        </m:ctrlPr>
                      </m:sSubPr>
                      <m:e>
                        <m:acc>
                          <m:accPr>
                            <m:chr m:val="̃"/>
                            <m:ctrlPr>
                              <a:rPr lang="en-US" sz="2200" i="1">
                                <a:solidFill>
                                  <a:schemeClr val="bg1"/>
                                </a:solidFill>
                                <a:latin typeface="Cambria Math" panose="02040503050406030204" pitchFamily="18" charset="0"/>
                              </a:rPr>
                            </m:ctrlPr>
                          </m:accPr>
                          <m:e>
                            <m:r>
                              <a:rPr lang="en-US" sz="2200" i="1">
                                <a:solidFill>
                                  <a:schemeClr val="bg1"/>
                                </a:solidFill>
                                <a:latin typeface="Cambria Math" panose="02040503050406030204" pitchFamily="18" charset="0"/>
                                <a:ea typeface="Cambria Math" panose="02040503050406030204" pitchFamily="18" charset="0"/>
                              </a:rPr>
                              <m:t>×</m:t>
                            </m:r>
                          </m:e>
                        </m:acc>
                      </m:e>
                      <m:sub>
                        <m:r>
                          <a:rPr lang="en-US" sz="2200" b="0" i="1" u="none" strike="noStrike" smtClean="0">
                            <a:solidFill>
                              <a:schemeClr val="bg1"/>
                            </a:solidFill>
                            <a:effectLst/>
                            <a:latin typeface="Cambria Math" panose="02040503050406030204" pitchFamily="18" charset="0"/>
                          </a:rPr>
                          <m:t>32</m:t>
                        </m:r>
                      </m:sub>
                    </m:sSub>
                  </m:oMath>
                </a14:m>
                <a:r>
                  <a:rPr lang="vi-VN" sz="2200" b="0" i="0" u="none" strike="noStrike">
                    <a:solidFill>
                      <a:schemeClr val="bg1"/>
                    </a:solidFill>
                    <a:effectLst/>
                    <a:latin typeface="Montserrat" panose="00000500000000000000" pitchFamily="2" charset="0"/>
                  </a:rPr>
                  <a:t> x</a:t>
                </a:r>
                <a:endParaRPr lang="vi-VN" sz="2200" b="0">
                  <a:solidFill>
                    <a:schemeClr val="bg1"/>
                  </a:solidFill>
                  <a:effectLst/>
                  <a:latin typeface="Montserrat" panose="00000500000000000000" pitchFamily="2" charset="0"/>
                </a:endParaRPr>
              </a:p>
              <a:p>
                <a:pPr rtl="0">
                  <a:spcBef>
                    <a:spcPts val="1400"/>
                  </a:spcBef>
                  <a:spcAft>
                    <a:spcPts val="1400"/>
                  </a:spcAft>
                </a:pPr>
                <a:r>
                  <a:rPr lang="vi-VN" sz="2200" b="0" i="0" u="none" strike="noStrike">
                    <a:solidFill>
                      <a:schemeClr val="bg1"/>
                    </a:solidFill>
                    <a:effectLst/>
                    <a:latin typeface="Montserrat" panose="00000500000000000000" pitchFamily="2" charset="0"/>
                  </a:rPr>
                  <a:t>Hàm đầu ra : g(y) := LSB16 32(y ⊕ (y &gt;&gt;32 16)).</a:t>
                </a:r>
                <a:endParaRPr lang="vi-VN" sz="2200" b="0">
                  <a:solidFill>
                    <a:schemeClr val="bg1"/>
                  </a:solidFill>
                  <a:effectLst/>
                  <a:latin typeface="Montserrat" panose="00000500000000000000" pitchFamily="2" charset="0"/>
                </a:endParaRPr>
              </a:p>
              <a:p>
                <a:pPr rtl="0">
                  <a:spcBef>
                    <a:spcPts val="1400"/>
                  </a:spcBef>
                  <a:spcAft>
                    <a:spcPts val="1400"/>
                  </a:spcAft>
                </a:pPr>
                <a:r>
                  <a:rPr lang="vi-VN" sz="2200" b="0" i="0" u="none" strike="noStrike">
                    <a:solidFill>
                      <a:schemeClr val="bg1"/>
                    </a:solidFill>
                    <a:effectLst/>
                    <a:latin typeface="Montserrat" panose="00000500000000000000" pitchFamily="2" charset="0"/>
                  </a:rPr>
                  <a:t>Do đó, bộ lọc mới có bộ nhớ 128-bit, nhận một số nguyên 128-bit và xuất ra một số nguyên (16x4) bit . Tỷ lệ nén của bộ lọc này là (128:64), nhỏ hơn (32:8) trong bộ lọc được đề xuất trước đó. Sự thay đổi tỷ lệ này là dành cho tốc độ, nhưng có thể làm suy yếu security . Để bù lại điều này, hàm đầu ra lấy phép XOR của 16 MSB và 16 LSB của y[i], i = 3, 2, 1, 0</a:t>
                </a:r>
                <a:endParaRPr lang="vi-VN" sz="2200" b="0">
                  <a:solidFill>
                    <a:schemeClr val="bg1"/>
                  </a:solidFill>
                  <a:effectLst/>
                  <a:latin typeface="Montserrat" panose="00000500000000000000" pitchFamily="2" charset="0"/>
                </a:endParaRPr>
              </a:p>
            </p:txBody>
          </p:sp>
        </mc:Choice>
        <mc:Fallback xmlns="">
          <p:sp>
            <p:nvSpPr>
              <p:cNvPr id="14" name="TextBox 13">
                <a:extLst>
                  <a:ext uri="{FF2B5EF4-FFF2-40B4-BE49-F238E27FC236}">
                    <a16:creationId xmlns:a16="http://schemas.microsoft.com/office/drawing/2014/main" id="{0AD2BEDA-07A5-93C6-38AA-1EDE69173246}"/>
                  </a:ext>
                </a:extLst>
              </p:cNvPr>
              <p:cNvSpPr txBox="1">
                <a:spLocks noRot="1" noChangeAspect="1" noMove="1" noResize="1" noEditPoints="1" noAdjustHandles="1" noChangeArrowheads="1" noChangeShapeType="1" noTextEdit="1"/>
              </p:cNvSpPr>
              <p:nvPr/>
            </p:nvSpPr>
            <p:spPr>
              <a:xfrm>
                <a:off x="8735088" y="1753243"/>
                <a:ext cx="7937443" cy="7345601"/>
              </a:xfrm>
              <a:prstGeom prst="rect">
                <a:avLst/>
              </a:prstGeom>
              <a:blipFill>
                <a:blip r:embed="rId10"/>
                <a:stretch>
                  <a:fillRect l="-998" t="-498" r="-768" b="-747"/>
                </a:stretch>
              </a:blipFill>
            </p:spPr>
            <p:txBody>
              <a:bodyPr/>
              <a:lstStyle/>
              <a:p>
                <a:r>
                  <a:rPr lang="en-US">
                    <a:noFill/>
                  </a:rPr>
                  <a:t> </a:t>
                </a:r>
              </a:p>
            </p:txBody>
          </p:sp>
        </mc:Fallback>
      </mc:AlternateContent>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21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10082563" y="0"/>
            <a:ext cx="8205437" cy="7056676"/>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7687055"/>
            <a:ext cx="3023192" cy="2599945"/>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183762" y="9019748"/>
            <a:ext cx="1195290" cy="745562"/>
          </a:xfrm>
          <a:prstGeom prst="rect">
            <a:avLst/>
          </a:prstGeom>
        </p:spPr>
      </p:pic>
      <p:sp>
        <p:nvSpPr>
          <p:cNvPr id="6" name="AutoShape 6"/>
          <p:cNvSpPr/>
          <p:nvPr/>
        </p:nvSpPr>
        <p:spPr>
          <a:xfrm>
            <a:off x="6539623" y="3313532"/>
            <a:ext cx="1464071" cy="0"/>
          </a:xfrm>
          <a:prstGeom prst="line">
            <a:avLst/>
          </a:prstGeom>
          <a:ln w="9525" cap="rnd">
            <a:solidFill>
              <a:srgbClr val="FFFFFF"/>
            </a:solidFill>
            <a:prstDash val="solid"/>
            <a:headEnd type="none" w="sm" len="sm"/>
            <a:tailEnd type="none" w="sm" len="sm"/>
          </a:ln>
        </p:spPr>
      </p:sp>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4815099" y="3971223"/>
            <a:ext cx="1370179" cy="1077303"/>
          </a:xfrm>
          <a:prstGeom prst="rect">
            <a:avLst/>
          </a:prstGeom>
        </p:spPr>
      </p:pic>
      <p:sp>
        <p:nvSpPr>
          <p:cNvPr id="8" name="TextBox 8"/>
          <p:cNvSpPr txBox="1"/>
          <p:nvPr/>
        </p:nvSpPr>
        <p:spPr>
          <a:xfrm>
            <a:off x="1180072" y="1318555"/>
            <a:ext cx="4151848" cy="2769647"/>
          </a:xfrm>
          <a:prstGeom prst="rect">
            <a:avLst/>
          </a:prstGeom>
        </p:spPr>
        <p:txBody>
          <a:bodyPr lIns="0" tIns="0" rIns="0" bIns="0" rtlCol="0" anchor="t">
            <a:spAutoFit/>
          </a:bodyPr>
          <a:lstStyle/>
          <a:p>
            <a:pPr>
              <a:lnSpc>
                <a:spcPts val="7240"/>
              </a:lnSpc>
            </a:pPr>
            <a:r>
              <a:rPr lang="en-US" sz="6582">
                <a:solidFill>
                  <a:srgbClr val="FFFFFF"/>
                </a:solidFill>
                <a:latin typeface="Francois One"/>
              </a:rPr>
              <a:t>II. Mã </a:t>
            </a:r>
            <a:r>
              <a:rPr lang="en-US" sz="6582" err="1">
                <a:solidFill>
                  <a:srgbClr val="FFFFFF"/>
                </a:solidFill>
                <a:latin typeface="Francois One"/>
              </a:rPr>
              <a:t>dòng</a:t>
            </a:r>
            <a:endParaRPr lang="en-US" sz="6582">
              <a:solidFill>
                <a:srgbClr val="FFFFFF"/>
              </a:solidFill>
              <a:latin typeface="Francois One"/>
            </a:endParaRPr>
          </a:p>
          <a:p>
            <a:pPr>
              <a:lnSpc>
                <a:spcPts val="7240"/>
              </a:lnSpc>
            </a:pPr>
            <a:r>
              <a:rPr lang="en-US" sz="6582">
                <a:solidFill>
                  <a:srgbClr val="FFFFFF"/>
                </a:solidFill>
                <a:latin typeface="Francois One"/>
              </a:rPr>
              <a:t>CRYPTMT</a:t>
            </a:r>
          </a:p>
          <a:p>
            <a:pPr>
              <a:lnSpc>
                <a:spcPts val="7240"/>
              </a:lnSpc>
            </a:pPr>
            <a:r>
              <a:rPr lang="en-US" sz="6582">
                <a:solidFill>
                  <a:srgbClr val="FFFFFF"/>
                </a:solidFill>
                <a:latin typeface="Francois One"/>
              </a:rPr>
              <a:t>version3</a:t>
            </a:r>
          </a:p>
        </p:txBody>
      </p:sp>
      <p:sp>
        <p:nvSpPr>
          <p:cNvPr id="9" name="TextBox 9"/>
          <p:cNvSpPr txBox="1"/>
          <p:nvPr/>
        </p:nvSpPr>
        <p:spPr>
          <a:xfrm>
            <a:off x="6539623" y="1214008"/>
            <a:ext cx="6640235" cy="1228090"/>
          </a:xfrm>
          <a:prstGeom prst="rect">
            <a:avLst/>
          </a:prstGeom>
        </p:spPr>
        <p:txBody>
          <a:bodyPr lIns="0" tIns="0" rIns="0" bIns="0" rtlCol="0" anchor="t">
            <a:spAutoFit/>
          </a:bodyPr>
          <a:lstStyle/>
          <a:p>
            <a:pPr algn="ctr">
              <a:lnSpc>
                <a:spcPts val="4939"/>
              </a:lnSpc>
            </a:pPr>
            <a:r>
              <a:rPr lang="en-US" sz="3799">
                <a:solidFill>
                  <a:srgbClr val="FFFFFF"/>
                </a:solidFill>
                <a:latin typeface="Francois One"/>
              </a:rPr>
              <a:t>2.4. Conversion to 8-bit integers </a:t>
            </a:r>
          </a:p>
          <a:p>
            <a:pPr algn="ctr">
              <a:lnSpc>
                <a:spcPts val="4939"/>
              </a:lnSpc>
              <a:spcBef>
                <a:spcPct val="0"/>
              </a:spcBef>
            </a:pPr>
            <a:r>
              <a:rPr lang="en-US" sz="3799">
                <a:solidFill>
                  <a:srgbClr val="FFFFFF"/>
                </a:solidFill>
                <a:latin typeface="Francois One"/>
              </a:rPr>
              <a:t>(Biến đổi thành số nguyên 8 bit):</a:t>
            </a:r>
          </a:p>
        </p:txBody>
      </p:sp>
      <p:pic>
        <p:nvPicPr>
          <p:cNvPr id="11" name="Picture 11"/>
          <p:cNvPicPr>
            <a:picLocks noChangeAspect="1"/>
          </p:cNvPicPr>
          <p:nvPr/>
        </p:nvPicPr>
        <p:blipFill>
          <a:blip r:embed="rId9"/>
          <a:srcRect/>
          <a:stretch>
            <a:fillRect/>
          </a:stretch>
        </p:blipFill>
        <p:spPr>
          <a:xfrm>
            <a:off x="865836" y="4609892"/>
            <a:ext cx="4314711" cy="4257457"/>
          </a:xfrm>
          <a:prstGeom prst="rect">
            <a:avLst/>
          </a:prstGeom>
        </p:spPr>
      </p:pic>
      <p:sp>
        <p:nvSpPr>
          <p:cNvPr id="12" name="TextBox 12"/>
          <p:cNvSpPr txBox="1"/>
          <p:nvPr/>
        </p:nvSpPr>
        <p:spPr>
          <a:xfrm>
            <a:off x="15774105" y="9516392"/>
            <a:ext cx="1638734" cy="353060"/>
          </a:xfrm>
          <a:prstGeom prst="rect">
            <a:avLst/>
          </a:prstGeom>
        </p:spPr>
        <p:txBody>
          <a:bodyPr lIns="0" tIns="0" rIns="0" bIns="0" rtlCol="0" anchor="t">
            <a:spAutoFit/>
          </a:bodyPr>
          <a:lstStyle/>
          <a:p>
            <a:pPr algn="r">
              <a:lnSpc>
                <a:spcPts val="2860"/>
              </a:lnSpc>
            </a:pPr>
            <a:r>
              <a:rPr lang="en-US" sz="2200">
                <a:solidFill>
                  <a:srgbClr val="FFFFFF"/>
                </a:solidFill>
                <a:latin typeface="Montserrat"/>
              </a:rPr>
              <a:t>08</a:t>
            </a:r>
          </a:p>
        </p:txBody>
      </p:sp>
      <p:sp>
        <p:nvSpPr>
          <p:cNvPr id="13" name="TextBox 13"/>
          <p:cNvSpPr txBox="1"/>
          <p:nvPr/>
        </p:nvSpPr>
        <p:spPr>
          <a:xfrm>
            <a:off x="6539623" y="4199890"/>
            <a:ext cx="10344969" cy="5058410"/>
          </a:xfrm>
          <a:prstGeom prst="rect">
            <a:avLst/>
          </a:prstGeom>
        </p:spPr>
        <p:txBody>
          <a:bodyPr lIns="0" tIns="0" rIns="0" bIns="0" rtlCol="0" anchor="t">
            <a:spAutoFit/>
          </a:bodyPr>
          <a:lstStyle/>
          <a:p>
            <a:pPr algn="just">
              <a:lnSpc>
                <a:spcPts val="2860"/>
              </a:lnSpc>
            </a:pPr>
            <a:r>
              <a:rPr lang="en-US" sz="2200">
                <a:solidFill>
                  <a:srgbClr val="FFFFFF"/>
                </a:solidFill>
                <a:latin typeface="Montserrat"/>
              </a:rPr>
              <a:t>Vì đầu ra của bộ lọc là số nguyên (16×4)-bit và đặc điểm yêu cầu là đầu ra số nguyên 8 bit, chúng ta cần phân tích chúng thành số nguyên 8 bit.</a:t>
            </a:r>
          </a:p>
          <a:p>
            <a:pPr algn="just">
              <a:lnSpc>
                <a:spcPts val="2860"/>
              </a:lnSpc>
            </a:pPr>
            <a:r>
              <a:rPr lang="en-US" sz="2200">
                <a:solidFill>
                  <a:srgbClr val="FFFFFF"/>
                </a:solidFill>
                <a:latin typeface="Montserrat"/>
              </a:rPr>
              <a:t>Ta có:</a:t>
            </a:r>
          </a:p>
          <a:p>
            <a:pPr algn="just">
              <a:lnSpc>
                <a:spcPts val="2860"/>
              </a:lnSpc>
            </a:pPr>
            <a:r>
              <a:rPr lang="en-US" sz="2200">
                <a:solidFill>
                  <a:srgbClr val="FFFFFF"/>
                </a:solidFill>
                <a:latin typeface="Montserrat"/>
              </a:rPr>
              <a:t>LOWER16 := (0x0000ffff, 0x0000ffff, 0x0000ffff, 0x0000ffff) </a:t>
            </a:r>
          </a:p>
          <a:p>
            <a:pPr algn="just">
              <a:lnSpc>
                <a:spcPts val="2860"/>
              </a:lnSpc>
            </a:pPr>
            <a:r>
              <a:rPr lang="en-US" sz="2200">
                <a:solidFill>
                  <a:srgbClr val="FFFFFF"/>
                </a:solidFill>
                <a:latin typeface="Montserrat"/>
              </a:rPr>
              <a:t>UPPER16 := (0xffff0000, 0xffff0000, 0xffff0000, 0xffff0000) </a:t>
            </a:r>
          </a:p>
          <a:p>
            <a:pPr algn="just">
              <a:lnSpc>
                <a:spcPts val="2860"/>
              </a:lnSpc>
            </a:pPr>
            <a:r>
              <a:rPr lang="en-US" sz="2200">
                <a:solidFill>
                  <a:srgbClr val="FFFFFF"/>
                </a:solidFill>
                <a:latin typeface="Montserrat"/>
              </a:rPr>
              <a:t>Là 128 bit masks. </a:t>
            </a:r>
          </a:p>
          <a:p>
            <a:pPr algn="just">
              <a:lnSpc>
                <a:spcPts val="2860"/>
              </a:lnSpc>
            </a:pPr>
            <a:r>
              <a:rPr lang="en-US" sz="2200">
                <a:solidFill>
                  <a:srgbClr val="FFFFFF"/>
                </a:solidFill>
                <a:latin typeface="Montserrat"/>
              </a:rPr>
              <a:t>y0, y1, . . . , y2i, y2i+1, . . . là nội dung của bộ nhớ trong bộ lọc ở mỗi bước, tức là được tạo bởi yi+1 := f(yi, xi) trong</a:t>
            </a:r>
          </a:p>
          <a:p>
            <a:pPr algn="just">
              <a:lnSpc>
                <a:spcPts val="2860"/>
              </a:lnSpc>
              <a:spcBef>
                <a:spcPct val="0"/>
              </a:spcBef>
            </a:pPr>
            <a:r>
              <a:rPr lang="en-US" sz="2200">
                <a:solidFill>
                  <a:srgbClr val="FFFFFF"/>
                </a:solidFill>
                <a:latin typeface="Montserrat"/>
              </a:rPr>
              <a:t> y2i và y2i+1 được dùng để tạo ra số nguyên đầu ra thứ i 128 bit zi theo công thức : </a:t>
            </a:r>
          </a:p>
          <a:p>
            <a:pPr algn="just">
              <a:lnSpc>
                <a:spcPts val="2860"/>
              </a:lnSpc>
              <a:spcBef>
                <a:spcPct val="0"/>
              </a:spcBef>
            </a:pPr>
            <a:r>
              <a:rPr lang="en-US" sz="2200">
                <a:solidFill>
                  <a:srgbClr val="FFFFFF"/>
                </a:solidFill>
                <a:latin typeface="Montserrat"/>
              </a:rPr>
              <a:t>zi := [(y2i ⊕ (y2i &gt;&gt;32 16))&amp;LOWER16] | [(y2i+1 ⊕ (y2i+1 &lt;&lt;32 16))&amp;UPPER16]</a:t>
            </a:r>
          </a:p>
          <a:p>
            <a:pPr algn="just">
              <a:lnSpc>
                <a:spcPts val="2860"/>
              </a:lnSpc>
              <a:spcBef>
                <a:spcPct val="0"/>
              </a:spcBef>
            </a:pPr>
            <a:r>
              <a:rPr lang="en-US" sz="2200">
                <a:solidFill>
                  <a:srgbClr val="FFFFFF"/>
                </a:solidFill>
                <a:latin typeface="Montserrat"/>
              </a:rPr>
              <a:t>với | là phép OR</a:t>
            </a:r>
          </a:p>
          <a:p>
            <a:pPr algn="just">
              <a:lnSpc>
                <a:spcPts val="2860"/>
              </a:lnSpc>
              <a:spcBef>
                <a:spcPct val="0"/>
              </a:spcBef>
            </a:pPr>
            <a:r>
              <a:rPr lang="en-US" sz="2200">
                <a:solidFill>
                  <a:srgbClr val="FFFFFF"/>
                </a:solidFill>
                <a:latin typeface="Montserrat"/>
              </a:rPr>
              <a:t>zi được tách thành 16 trong số các số nguyên 8 bit từ các bit thấp hơn đến các bit cao hơn và được sử dụng làm đầu ra số nguyên 8 bit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21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10082563" y="0"/>
            <a:ext cx="8205437" cy="7056676"/>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7687055"/>
            <a:ext cx="3023192" cy="2599945"/>
          </a:xfrm>
          <a:prstGeom prst="rect">
            <a:avLst/>
          </a:prstGeom>
        </p:spPr>
      </p:pic>
      <p:sp>
        <p:nvSpPr>
          <p:cNvPr id="5" name="TextBox 5"/>
          <p:cNvSpPr txBox="1"/>
          <p:nvPr/>
        </p:nvSpPr>
        <p:spPr>
          <a:xfrm>
            <a:off x="8038443" y="1068545"/>
            <a:ext cx="9220857" cy="1855247"/>
          </a:xfrm>
          <a:prstGeom prst="rect">
            <a:avLst/>
          </a:prstGeom>
        </p:spPr>
        <p:txBody>
          <a:bodyPr lIns="0" tIns="0" rIns="0" bIns="0" rtlCol="0" anchor="t">
            <a:spAutoFit/>
          </a:bodyPr>
          <a:lstStyle/>
          <a:p>
            <a:pPr>
              <a:lnSpc>
                <a:spcPts val="7240"/>
              </a:lnSpc>
            </a:pPr>
            <a:r>
              <a:rPr lang="en-US" sz="6582">
                <a:solidFill>
                  <a:srgbClr val="FFFFFF"/>
                </a:solidFill>
                <a:latin typeface="Francois One"/>
              </a:rPr>
              <a:t>III. </a:t>
            </a:r>
            <a:r>
              <a:rPr lang="en-US" sz="6582" err="1">
                <a:solidFill>
                  <a:srgbClr val="FFFFFF"/>
                </a:solidFill>
                <a:latin typeface="Francois One"/>
              </a:rPr>
              <a:t>Chống</a:t>
            </a:r>
            <a:r>
              <a:rPr lang="en-US" sz="6582">
                <a:solidFill>
                  <a:srgbClr val="FFFFFF"/>
                </a:solidFill>
                <a:latin typeface="Francois One"/>
              </a:rPr>
              <a:t> </a:t>
            </a:r>
            <a:r>
              <a:rPr lang="en-US" sz="6582" err="1">
                <a:solidFill>
                  <a:srgbClr val="FFFFFF"/>
                </a:solidFill>
                <a:latin typeface="Francois One"/>
              </a:rPr>
              <a:t>lại</a:t>
            </a:r>
            <a:r>
              <a:rPr lang="en-US" sz="6582">
                <a:solidFill>
                  <a:srgbClr val="FFFFFF"/>
                </a:solidFill>
                <a:latin typeface="Francois One"/>
              </a:rPr>
              <a:t> </a:t>
            </a:r>
            <a:r>
              <a:rPr lang="en-US" sz="6582" err="1">
                <a:solidFill>
                  <a:srgbClr val="FFFFFF"/>
                </a:solidFill>
                <a:latin typeface="Francois One"/>
              </a:rPr>
              <a:t>các</a:t>
            </a:r>
            <a:r>
              <a:rPr lang="en-US" sz="6582">
                <a:solidFill>
                  <a:srgbClr val="FFFFFF"/>
                </a:solidFill>
                <a:latin typeface="Francois One"/>
              </a:rPr>
              <a:t> </a:t>
            </a:r>
            <a:r>
              <a:rPr lang="en-US" sz="6582" err="1">
                <a:solidFill>
                  <a:srgbClr val="FFFFFF"/>
                </a:solidFill>
                <a:latin typeface="Francois One"/>
              </a:rPr>
              <a:t>tấn</a:t>
            </a:r>
            <a:r>
              <a:rPr lang="en-US" sz="6582">
                <a:solidFill>
                  <a:srgbClr val="FFFFFF"/>
                </a:solidFill>
                <a:latin typeface="Francois One"/>
              </a:rPr>
              <a:t> </a:t>
            </a:r>
            <a:r>
              <a:rPr lang="en-US" sz="6582" err="1">
                <a:solidFill>
                  <a:srgbClr val="FFFFFF"/>
                </a:solidFill>
                <a:latin typeface="Francois One"/>
              </a:rPr>
              <a:t>công</a:t>
            </a:r>
            <a:r>
              <a:rPr lang="en-US" sz="6582">
                <a:solidFill>
                  <a:srgbClr val="FFFFFF"/>
                </a:solidFill>
                <a:latin typeface="Francois One"/>
              </a:rPr>
              <a:t> </a:t>
            </a:r>
            <a:r>
              <a:rPr lang="en-US" sz="6582" err="1">
                <a:solidFill>
                  <a:srgbClr val="FFFFFF"/>
                </a:solidFill>
                <a:latin typeface="Francois One"/>
              </a:rPr>
              <a:t>thông</a:t>
            </a:r>
            <a:r>
              <a:rPr lang="en-US" sz="6582">
                <a:solidFill>
                  <a:srgbClr val="FFFFFF"/>
                </a:solidFill>
                <a:latin typeface="Francois One"/>
              </a:rPr>
              <a:t> </a:t>
            </a:r>
            <a:r>
              <a:rPr lang="en-US" sz="6582" err="1">
                <a:solidFill>
                  <a:srgbClr val="FFFFFF"/>
                </a:solidFill>
                <a:latin typeface="Francois One"/>
              </a:rPr>
              <a:t>thường</a:t>
            </a:r>
            <a:endParaRPr lang="en-US" sz="6582">
              <a:solidFill>
                <a:srgbClr val="FFFFFF"/>
              </a:solidFill>
              <a:latin typeface="Francois One"/>
            </a:endParaRPr>
          </a:p>
        </p:txBody>
      </p:sp>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4253962" y="1967594"/>
            <a:ext cx="1195290" cy="745562"/>
          </a:xfrm>
          <a:prstGeom prst="rect">
            <a:avLst/>
          </a:prstGeom>
        </p:spPr>
      </p:pic>
      <p:sp>
        <p:nvSpPr>
          <p:cNvPr id="7" name="AutoShape 7"/>
          <p:cNvSpPr/>
          <p:nvPr/>
        </p:nvSpPr>
        <p:spPr>
          <a:xfrm>
            <a:off x="11336027" y="3164426"/>
            <a:ext cx="1464071" cy="0"/>
          </a:xfrm>
          <a:prstGeom prst="line">
            <a:avLst/>
          </a:prstGeom>
          <a:ln w="9525" cap="rnd">
            <a:solidFill>
              <a:srgbClr val="FFFFFF"/>
            </a:solidFill>
            <a:prstDash val="solid"/>
            <a:headEnd type="none" w="sm" len="sm"/>
            <a:tailEnd type="none" w="sm" len="sm"/>
          </a:ln>
        </p:spPr>
      </p:sp>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251220" y="9258300"/>
            <a:ext cx="1370179" cy="1077303"/>
          </a:xfrm>
          <a:prstGeom prst="rect">
            <a:avLst/>
          </a:prstGeom>
        </p:spPr>
      </p:pic>
      <p:sp>
        <p:nvSpPr>
          <p:cNvPr id="9" name="TextBox 9"/>
          <p:cNvSpPr txBox="1"/>
          <p:nvPr/>
        </p:nvSpPr>
        <p:spPr>
          <a:xfrm>
            <a:off x="8038443" y="3578763"/>
            <a:ext cx="8366316" cy="990600"/>
          </a:xfrm>
          <a:prstGeom prst="rect">
            <a:avLst/>
          </a:prstGeom>
        </p:spPr>
        <p:txBody>
          <a:bodyPr lIns="0" tIns="0" rIns="0" bIns="0" rtlCol="0" anchor="t">
            <a:spAutoFit/>
          </a:bodyPr>
          <a:lstStyle/>
          <a:p>
            <a:pPr algn="ctr">
              <a:lnSpc>
                <a:spcPts val="3900"/>
              </a:lnSpc>
            </a:pPr>
            <a:r>
              <a:rPr lang="en-US" sz="3000">
                <a:solidFill>
                  <a:srgbClr val="FFFFFF"/>
                </a:solidFill>
                <a:latin typeface="Francois One"/>
              </a:rPr>
              <a:t>Một số thuộc tính của SFMT được yêu cầu trong </a:t>
            </a:r>
          </a:p>
          <a:p>
            <a:pPr algn="ctr">
              <a:lnSpc>
                <a:spcPts val="3900"/>
              </a:lnSpc>
            </a:pPr>
            <a:r>
              <a:rPr lang="en-US" sz="3000">
                <a:solidFill>
                  <a:srgbClr val="FFFFFF"/>
                </a:solidFill>
                <a:latin typeface="Francois One"/>
              </a:rPr>
              <a:t>phân tích mật mã:</a:t>
            </a:r>
          </a:p>
        </p:txBody>
      </p:sp>
      <p:sp>
        <p:nvSpPr>
          <p:cNvPr id="10" name="TextBox 10"/>
          <p:cNvSpPr txBox="1"/>
          <p:nvPr/>
        </p:nvSpPr>
        <p:spPr>
          <a:xfrm>
            <a:off x="8038443" y="5112511"/>
            <a:ext cx="8897867" cy="715010"/>
          </a:xfrm>
          <a:prstGeom prst="rect">
            <a:avLst/>
          </a:prstGeom>
        </p:spPr>
        <p:txBody>
          <a:bodyPr lIns="0" tIns="0" rIns="0" bIns="0" rtlCol="0" anchor="t">
            <a:spAutoFit/>
          </a:bodyPr>
          <a:lstStyle/>
          <a:p>
            <a:pPr>
              <a:lnSpc>
                <a:spcPts val="2860"/>
              </a:lnSpc>
            </a:pPr>
            <a:r>
              <a:rPr lang="en-US" sz="2200">
                <a:solidFill>
                  <a:srgbClr val="FFFFFF"/>
                </a:solidFill>
                <a:latin typeface="Montserrat"/>
              </a:rPr>
              <a:t>1. SFMT </a:t>
            </a:r>
            <a:r>
              <a:rPr lang="en-US" sz="2200" err="1">
                <a:solidFill>
                  <a:srgbClr val="FFFFFF"/>
                </a:solidFill>
                <a:latin typeface="Montserrat"/>
              </a:rPr>
              <a:t>là</a:t>
            </a:r>
            <a:r>
              <a:rPr lang="en-US" sz="2200">
                <a:solidFill>
                  <a:srgbClr val="FFFFFF"/>
                </a:solidFill>
                <a:latin typeface="Montserrat"/>
              </a:rPr>
              <a:t> </a:t>
            </a:r>
            <a:r>
              <a:rPr lang="en-US" sz="2200" err="1">
                <a:solidFill>
                  <a:srgbClr val="FFFFFF"/>
                </a:solidFill>
                <a:latin typeface="Montserrat"/>
              </a:rPr>
              <a:t>một</a:t>
            </a:r>
            <a:r>
              <a:rPr lang="en-US" sz="2200">
                <a:solidFill>
                  <a:srgbClr val="FFFFFF"/>
                </a:solidFill>
                <a:latin typeface="Montserrat"/>
              </a:rPr>
              <a:t> </a:t>
            </a:r>
            <a:r>
              <a:rPr lang="en-US" sz="2200" err="1">
                <a:solidFill>
                  <a:srgbClr val="FFFFFF"/>
                </a:solidFill>
                <a:latin typeface="Montserrat"/>
              </a:rPr>
              <a:t>máy</a:t>
            </a:r>
            <a:r>
              <a:rPr lang="en-US" sz="2200">
                <a:solidFill>
                  <a:srgbClr val="FFFFFF"/>
                </a:solidFill>
                <a:latin typeface="Montserrat"/>
              </a:rPr>
              <a:t> </a:t>
            </a:r>
            <a:r>
              <a:rPr lang="en-US" sz="2200" err="1">
                <a:solidFill>
                  <a:srgbClr val="FFFFFF"/>
                </a:solidFill>
                <a:latin typeface="Montserrat"/>
              </a:rPr>
              <a:t>tự</a:t>
            </a:r>
            <a:r>
              <a:rPr lang="en-US" sz="2200">
                <a:solidFill>
                  <a:srgbClr val="FFFFFF"/>
                </a:solidFill>
                <a:latin typeface="Montserrat"/>
              </a:rPr>
              <a:t> </a:t>
            </a:r>
            <a:r>
              <a:rPr lang="en-US" sz="2200" err="1">
                <a:solidFill>
                  <a:srgbClr val="FFFFFF"/>
                </a:solidFill>
                <a:latin typeface="Montserrat"/>
              </a:rPr>
              <a:t>động</a:t>
            </a:r>
            <a:r>
              <a:rPr lang="en-US" sz="2200">
                <a:solidFill>
                  <a:srgbClr val="FFFFFF"/>
                </a:solidFill>
                <a:latin typeface="Montserrat"/>
              </a:rPr>
              <a:t> </a:t>
            </a:r>
            <a:r>
              <a:rPr lang="en-US" sz="2200" err="1">
                <a:solidFill>
                  <a:srgbClr val="FFFFFF"/>
                </a:solidFill>
                <a:latin typeface="Montserrat"/>
              </a:rPr>
              <a:t>với</a:t>
            </a:r>
            <a:r>
              <a:rPr lang="en-US" sz="2200">
                <a:solidFill>
                  <a:srgbClr val="FFFFFF"/>
                </a:solidFill>
                <a:latin typeface="Montserrat"/>
              </a:rPr>
              <a:t> </a:t>
            </a:r>
            <a:r>
              <a:rPr lang="en-US" sz="2200" err="1">
                <a:solidFill>
                  <a:srgbClr val="FFFFFF"/>
                </a:solidFill>
                <a:latin typeface="Montserrat"/>
              </a:rPr>
              <a:t>không</a:t>
            </a:r>
            <a:r>
              <a:rPr lang="en-US" sz="2200">
                <a:solidFill>
                  <a:srgbClr val="FFFFFF"/>
                </a:solidFill>
                <a:latin typeface="Montserrat"/>
              </a:rPr>
              <a:t> </a:t>
            </a:r>
            <a:r>
              <a:rPr lang="en-US" sz="2200" err="1">
                <a:solidFill>
                  <a:srgbClr val="FFFFFF"/>
                </a:solidFill>
                <a:latin typeface="Montserrat"/>
              </a:rPr>
              <a:t>gian</a:t>
            </a:r>
            <a:r>
              <a:rPr lang="en-US" sz="2200">
                <a:solidFill>
                  <a:srgbClr val="FFFFFF"/>
                </a:solidFill>
                <a:latin typeface="Montserrat"/>
              </a:rPr>
              <a:t> </a:t>
            </a:r>
            <a:r>
              <a:rPr lang="en-US" sz="2200" err="1">
                <a:solidFill>
                  <a:srgbClr val="FFFFFF"/>
                </a:solidFill>
                <a:latin typeface="Montserrat"/>
              </a:rPr>
              <a:t>trạng</a:t>
            </a:r>
            <a:r>
              <a:rPr lang="en-US" sz="2200">
                <a:solidFill>
                  <a:srgbClr val="FFFFFF"/>
                </a:solidFill>
                <a:latin typeface="Montserrat"/>
              </a:rPr>
              <a:t> </a:t>
            </a:r>
            <a:r>
              <a:rPr lang="en-US" sz="2200" err="1">
                <a:solidFill>
                  <a:srgbClr val="FFFFFF"/>
                </a:solidFill>
                <a:latin typeface="Montserrat"/>
              </a:rPr>
              <a:t>thái</a:t>
            </a:r>
            <a:r>
              <a:rPr lang="en-US" sz="2200">
                <a:solidFill>
                  <a:srgbClr val="FFFFFF"/>
                </a:solidFill>
                <a:latin typeface="Montserrat"/>
              </a:rPr>
              <a:t> S </a:t>
            </a:r>
            <a:r>
              <a:rPr lang="en-US" sz="2200" err="1">
                <a:solidFill>
                  <a:srgbClr val="FFFFFF"/>
                </a:solidFill>
                <a:latin typeface="Montserrat"/>
              </a:rPr>
              <a:t>là</a:t>
            </a:r>
            <a:r>
              <a:rPr lang="en-US" sz="2200">
                <a:solidFill>
                  <a:srgbClr val="FFFFFF"/>
                </a:solidFill>
                <a:latin typeface="Montserrat"/>
              </a:rPr>
              <a:t> </a:t>
            </a:r>
            <a:r>
              <a:rPr lang="en-US" sz="2200" err="1">
                <a:solidFill>
                  <a:srgbClr val="FFFFFF"/>
                </a:solidFill>
                <a:latin typeface="Montserrat"/>
              </a:rPr>
              <a:t>một</a:t>
            </a:r>
            <a:r>
              <a:rPr lang="en-US" sz="2200">
                <a:solidFill>
                  <a:srgbClr val="FFFFFF"/>
                </a:solidFill>
                <a:latin typeface="Montserrat"/>
              </a:rPr>
              <a:t> </a:t>
            </a:r>
            <a:r>
              <a:rPr lang="en-US" sz="2200" err="1">
                <a:solidFill>
                  <a:srgbClr val="FFFFFF"/>
                </a:solidFill>
                <a:latin typeface="Montserrat"/>
              </a:rPr>
              <a:t>mảng</a:t>
            </a:r>
            <a:r>
              <a:rPr lang="en-US" sz="2200">
                <a:solidFill>
                  <a:srgbClr val="FFFFFF"/>
                </a:solidFill>
                <a:latin typeface="Montserrat"/>
              </a:rPr>
              <a:t> </a:t>
            </a:r>
            <a:r>
              <a:rPr lang="en-US" sz="2200" err="1">
                <a:solidFill>
                  <a:srgbClr val="FFFFFF"/>
                </a:solidFill>
                <a:latin typeface="Montserrat"/>
              </a:rPr>
              <a:t>của</a:t>
            </a:r>
            <a:r>
              <a:rPr lang="en-US" sz="2200">
                <a:solidFill>
                  <a:srgbClr val="FFFFFF"/>
                </a:solidFill>
                <a:latin typeface="Montserrat"/>
              </a:rPr>
              <a:t> </a:t>
            </a:r>
            <a:r>
              <a:rPr lang="en-US" sz="2200" err="1">
                <a:solidFill>
                  <a:srgbClr val="FFFFFF"/>
                </a:solidFill>
                <a:latin typeface="Montserrat"/>
              </a:rPr>
              <a:t>các</a:t>
            </a:r>
            <a:r>
              <a:rPr lang="en-US" sz="2200">
                <a:solidFill>
                  <a:srgbClr val="FFFFFF"/>
                </a:solidFill>
                <a:latin typeface="Montserrat"/>
              </a:rPr>
              <a:t> </a:t>
            </a:r>
            <a:r>
              <a:rPr lang="en-US" sz="2200" err="1">
                <a:solidFill>
                  <a:srgbClr val="FFFFFF"/>
                </a:solidFill>
                <a:latin typeface="Montserrat"/>
              </a:rPr>
              <a:t>số</a:t>
            </a:r>
            <a:r>
              <a:rPr lang="en-US" sz="2200">
                <a:solidFill>
                  <a:srgbClr val="FFFFFF"/>
                </a:solidFill>
                <a:latin typeface="Montserrat"/>
              </a:rPr>
              <a:t> </a:t>
            </a:r>
            <a:r>
              <a:rPr lang="en-US" sz="2200" err="1">
                <a:solidFill>
                  <a:srgbClr val="FFFFFF"/>
                </a:solidFill>
                <a:latin typeface="Montserrat"/>
              </a:rPr>
              <a:t>nguyên</a:t>
            </a:r>
            <a:r>
              <a:rPr lang="en-US" sz="2200">
                <a:solidFill>
                  <a:srgbClr val="FFFFFF"/>
                </a:solidFill>
                <a:latin typeface="Montserrat"/>
              </a:rPr>
              <a:t> 128 bit </a:t>
            </a:r>
            <a:r>
              <a:rPr lang="en-US" sz="2200" err="1">
                <a:solidFill>
                  <a:srgbClr val="FFFFFF"/>
                </a:solidFill>
                <a:latin typeface="Montserrat"/>
              </a:rPr>
              <a:t>có</a:t>
            </a:r>
            <a:r>
              <a:rPr lang="en-US" sz="2200">
                <a:solidFill>
                  <a:srgbClr val="FFFFFF"/>
                </a:solidFill>
                <a:latin typeface="Montserrat"/>
              </a:rPr>
              <a:t> </a:t>
            </a:r>
            <a:r>
              <a:rPr lang="en-US" sz="2200" err="1">
                <a:solidFill>
                  <a:srgbClr val="FFFFFF"/>
                </a:solidFill>
                <a:latin typeface="Montserrat"/>
              </a:rPr>
              <a:t>độ</a:t>
            </a:r>
            <a:r>
              <a:rPr lang="en-US" sz="2200">
                <a:solidFill>
                  <a:srgbClr val="FFFFFF"/>
                </a:solidFill>
                <a:latin typeface="Montserrat"/>
              </a:rPr>
              <a:t> </a:t>
            </a:r>
            <a:r>
              <a:rPr lang="en-US" sz="2200" err="1">
                <a:solidFill>
                  <a:srgbClr val="FFFFFF"/>
                </a:solidFill>
                <a:latin typeface="Montserrat"/>
              </a:rPr>
              <a:t>dài</a:t>
            </a:r>
            <a:r>
              <a:rPr lang="en-US" sz="2200">
                <a:solidFill>
                  <a:srgbClr val="FFFFFF"/>
                </a:solidFill>
                <a:latin typeface="Montserrat"/>
              </a:rPr>
              <a:t> 156</a:t>
            </a:r>
          </a:p>
        </p:txBody>
      </p:sp>
      <p:sp>
        <p:nvSpPr>
          <p:cNvPr id="11" name="TextBox 11"/>
          <p:cNvSpPr txBox="1"/>
          <p:nvPr/>
        </p:nvSpPr>
        <p:spPr>
          <a:xfrm>
            <a:off x="8038443" y="6237096"/>
            <a:ext cx="8897867" cy="715010"/>
          </a:xfrm>
          <a:prstGeom prst="rect">
            <a:avLst/>
          </a:prstGeom>
        </p:spPr>
        <p:txBody>
          <a:bodyPr lIns="0" tIns="0" rIns="0" bIns="0" rtlCol="0" anchor="t">
            <a:spAutoFit/>
          </a:bodyPr>
          <a:lstStyle/>
          <a:p>
            <a:pPr>
              <a:lnSpc>
                <a:spcPts val="2860"/>
              </a:lnSpc>
            </a:pPr>
            <a:r>
              <a:rPr lang="en-US" sz="2200">
                <a:solidFill>
                  <a:srgbClr val="FFFFFF"/>
                </a:solidFill>
                <a:latin typeface="Montserrat"/>
              </a:rPr>
              <a:t>2. </a:t>
            </a:r>
            <a:r>
              <a:rPr lang="en-US" sz="2200" err="1">
                <a:solidFill>
                  <a:srgbClr val="FFFFFF"/>
                </a:solidFill>
                <a:latin typeface="Montserrat"/>
              </a:rPr>
              <a:t>Bất</a:t>
            </a:r>
            <a:r>
              <a:rPr lang="en-US" sz="2200">
                <a:solidFill>
                  <a:srgbClr val="FFFFFF"/>
                </a:solidFill>
                <a:latin typeface="Montserrat"/>
              </a:rPr>
              <a:t> </a:t>
            </a:r>
            <a:r>
              <a:rPr lang="en-US" sz="2200" err="1">
                <a:solidFill>
                  <a:srgbClr val="FFFFFF"/>
                </a:solidFill>
                <a:latin typeface="Montserrat"/>
              </a:rPr>
              <a:t>kỳ</a:t>
            </a:r>
            <a:r>
              <a:rPr lang="en-US" sz="2200">
                <a:solidFill>
                  <a:srgbClr val="FFFFFF"/>
                </a:solidFill>
                <a:latin typeface="Montserrat"/>
              </a:rPr>
              <a:t> bit </a:t>
            </a:r>
            <a:r>
              <a:rPr lang="en-US" sz="2200" err="1">
                <a:solidFill>
                  <a:srgbClr val="FFFFFF"/>
                </a:solidFill>
                <a:latin typeface="Montserrat"/>
              </a:rPr>
              <a:t>nào</a:t>
            </a:r>
            <a:r>
              <a:rPr lang="en-US" sz="2200">
                <a:solidFill>
                  <a:srgbClr val="FFFFFF"/>
                </a:solidFill>
                <a:latin typeface="Montserrat"/>
              </a:rPr>
              <a:t> </a:t>
            </a:r>
            <a:r>
              <a:rPr lang="en-US" sz="2200" err="1">
                <a:solidFill>
                  <a:srgbClr val="FFFFFF"/>
                </a:solidFill>
                <a:latin typeface="Montserrat"/>
              </a:rPr>
              <a:t>của</a:t>
            </a:r>
            <a:r>
              <a:rPr lang="en-US" sz="2200">
                <a:solidFill>
                  <a:srgbClr val="FFFFFF"/>
                </a:solidFill>
                <a:latin typeface="Montserrat"/>
              </a:rPr>
              <a:t> </a:t>
            </a:r>
            <a:r>
              <a:rPr lang="en-US" sz="2200" err="1">
                <a:solidFill>
                  <a:srgbClr val="FFFFFF"/>
                </a:solidFill>
                <a:latin typeface="Montserrat"/>
              </a:rPr>
              <a:t>luồng</a:t>
            </a:r>
            <a:r>
              <a:rPr lang="en-US" sz="2200">
                <a:solidFill>
                  <a:srgbClr val="FFFFFF"/>
                </a:solidFill>
                <a:latin typeface="Montserrat"/>
              </a:rPr>
              <a:t> </a:t>
            </a:r>
            <a:r>
              <a:rPr lang="en-US" sz="2200" err="1">
                <a:solidFill>
                  <a:srgbClr val="FFFFFF"/>
                </a:solidFill>
                <a:latin typeface="Montserrat"/>
              </a:rPr>
              <a:t>số</a:t>
            </a:r>
            <a:r>
              <a:rPr lang="en-US" sz="2200">
                <a:solidFill>
                  <a:srgbClr val="FFFFFF"/>
                </a:solidFill>
                <a:latin typeface="Montserrat"/>
              </a:rPr>
              <a:t> </a:t>
            </a:r>
            <a:r>
              <a:rPr lang="en-US" sz="2200" err="1">
                <a:solidFill>
                  <a:srgbClr val="FFFFFF"/>
                </a:solidFill>
                <a:latin typeface="Montserrat"/>
              </a:rPr>
              <a:t>nguyên</a:t>
            </a:r>
            <a:r>
              <a:rPr lang="en-US" sz="2200">
                <a:solidFill>
                  <a:srgbClr val="FFFFFF"/>
                </a:solidFill>
                <a:latin typeface="Montserrat"/>
              </a:rPr>
              <a:t> 8 bit do </a:t>
            </a:r>
            <a:r>
              <a:rPr lang="en-US" sz="2200" err="1">
                <a:solidFill>
                  <a:srgbClr val="FFFFFF"/>
                </a:solidFill>
                <a:latin typeface="Montserrat"/>
              </a:rPr>
              <a:t>CryptMT</a:t>
            </a:r>
            <a:r>
              <a:rPr lang="en-US" sz="2200">
                <a:solidFill>
                  <a:srgbClr val="FFFFFF"/>
                </a:solidFill>
                <a:latin typeface="Montserrat"/>
              </a:rPr>
              <a:t> Ver.3 </a:t>
            </a:r>
            <a:r>
              <a:rPr lang="en-US" sz="2200" err="1">
                <a:solidFill>
                  <a:srgbClr val="FFFFFF"/>
                </a:solidFill>
                <a:latin typeface="Montserrat"/>
              </a:rPr>
              <a:t>tạo</a:t>
            </a:r>
            <a:r>
              <a:rPr lang="en-US" sz="2200">
                <a:solidFill>
                  <a:srgbClr val="FFFFFF"/>
                </a:solidFill>
                <a:latin typeface="Montserrat"/>
              </a:rPr>
              <a:t> </a:t>
            </a:r>
            <a:r>
              <a:rPr lang="en-US" sz="2200" err="1">
                <a:solidFill>
                  <a:srgbClr val="FFFFFF"/>
                </a:solidFill>
                <a:latin typeface="Montserrat"/>
              </a:rPr>
              <a:t>ra</a:t>
            </a:r>
            <a:r>
              <a:rPr lang="en-US" sz="2200">
                <a:solidFill>
                  <a:srgbClr val="FFFFFF"/>
                </a:solidFill>
                <a:latin typeface="Montserrat"/>
              </a:rPr>
              <a:t> </a:t>
            </a:r>
            <a:r>
              <a:rPr lang="en-US" sz="2200" err="1">
                <a:solidFill>
                  <a:srgbClr val="FFFFFF"/>
                </a:solidFill>
                <a:latin typeface="Montserrat"/>
              </a:rPr>
              <a:t>đều</a:t>
            </a:r>
            <a:r>
              <a:rPr lang="en-US" sz="2200">
                <a:solidFill>
                  <a:srgbClr val="FFFFFF"/>
                </a:solidFill>
                <a:latin typeface="Montserrat"/>
              </a:rPr>
              <a:t> </a:t>
            </a:r>
            <a:r>
              <a:rPr lang="en-US" sz="2200" err="1">
                <a:solidFill>
                  <a:srgbClr val="FFFFFF"/>
                </a:solidFill>
                <a:latin typeface="Montserrat"/>
              </a:rPr>
              <a:t>có</a:t>
            </a:r>
            <a:r>
              <a:rPr lang="en-US" sz="2200">
                <a:solidFill>
                  <a:srgbClr val="FFFFFF"/>
                </a:solidFill>
                <a:latin typeface="Montserrat"/>
              </a:rPr>
              <a:t> chu </a:t>
            </a:r>
            <a:r>
              <a:rPr lang="en-US" sz="2200" err="1">
                <a:solidFill>
                  <a:srgbClr val="FFFFFF"/>
                </a:solidFill>
                <a:latin typeface="Montserrat"/>
              </a:rPr>
              <a:t>kỳ</a:t>
            </a:r>
            <a:r>
              <a:rPr lang="en-US" sz="2200">
                <a:solidFill>
                  <a:srgbClr val="FFFFFF"/>
                </a:solidFill>
                <a:latin typeface="Montserrat"/>
              </a:rPr>
              <a:t> </a:t>
            </a:r>
            <a:r>
              <a:rPr lang="en-US" sz="2200" err="1">
                <a:solidFill>
                  <a:srgbClr val="FFFFFF"/>
                </a:solidFill>
                <a:latin typeface="Montserrat"/>
              </a:rPr>
              <a:t>là</a:t>
            </a:r>
            <a:r>
              <a:rPr lang="en-US" sz="2200">
                <a:solidFill>
                  <a:srgbClr val="FFFFFF"/>
                </a:solidFill>
                <a:latin typeface="Montserrat"/>
              </a:rPr>
              <a:t> </a:t>
            </a:r>
            <a:r>
              <a:rPr lang="en-US" sz="2200" err="1">
                <a:solidFill>
                  <a:srgbClr val="FFFFFF"/>
                </a:solidFill>
                <a:latin typeface="Montserrat"/>
              </a:rPr>
              <a:t>bội</a:t>
            </a:r>
            <a:r>
              <a:rPr lang="en-US" sz="2200">
                <a:solidFill>
                  <a:srgbClr val="FFFFFF"/>
                </a:solidFill>
                <a:latin typeface="Montserrat"/>
              </a:rPr>
              <a:t> </a:t>
            </a:r>
            <a:r>
              <a:rPr lang="en-US" sz="2200" err="1">
                <a:solidFill>
                  <a:srgbClr val="FFFFFF"/>
                </a:solidFill>
                <a:latin typeface="Montserrat"/>
              </a:rPr>
              <a:t>số</a:t>
            </a:r>
            <a:r>
              <a:rPr lang="en-US" sz="2200">
                <a:solidFill>
                  <a:srgbClr val="FFFFFF"/>
                </a:solidFill>
                <a:latin typeface="Montserrat"/>
              </a:rPr>
              <a:t> </a:t>
            </a:r>
            <a:r>
              <a:rPr lang="en-US" sz="2200" err="1">
                <a:solidFill>
                  <a:srgbClr val="FFFFFF"/>
                </a:solidFill>
                <a:latin typeface="Montserrat"/>
              </a:rPr>
              <a:t>của</a:t>
            </a:r>
            <a:r>
              <a:rPr lang="en-US" sz="2200">
                <a:solidFill>
                  <a:srgbClr val="FFFFFF"/>
                </a:solidFill>
                <a:latin typeface="Montserrat"/>
              </a:rPr>
              <a:t> 219937 − 1.</a:t>
            </a:r>
          </a:p>
        </p:txBody>
      </p:sp>
      <p:sp>
        <p:nvSpPr>
          <p:cNvPr id="12" name="TextBox 12"/>
          <p:cNvSpPr txBox="1"/>
          <p:nvPr/>
        </p:nvSpPr>
        <p:spPr>
          <a:xfrm>
            <a:off x="8038443" y="7357173"/>
            <a:ext cx="8897867" cy="1076960"/>
          </a:xfrm>
          <a:prstGeom prst="rect">
            <a:avLst/>
          </a:prstGeom>
        </p:spPr>
        <p:txBody>
          <a:bodyPr lIns="0" tIns="0" rIns="0" bIns="0" rtlCol="0" anchor="t">
            <a:spAutoFit/>
          </a:bodyPr>
          <a:lstStyle/>
          <a:p>
            <a:pPr>
              <a:lnSpc>
                <a:spcPts val="2860"/>
              </a:lnSpc>
            </a:pPr>
            <a:r>
              <a:rPr lang="en-US" sz="2200">
                <a:solidFill>
                  <a:srgbClr val="FFFFFF"/>
                </a:solidFill>
                <a:latin typeface="Montserrat"/>
              </a:rPr>
              <a:t>3. Chuỗi số nguyên 64 bit đầu ra của CryptMT Ver.3, được phân phối đều 156 chiều khuyết q . 2128 &lt; 2159 , và do đó được phân bố đều 1248 chiều dưới dạng số nguyên 8 bit.</a:t>
            </a:r>
          </a:p>
        </p:txBody>
      </p:sp>
      <p:pic>
        <p:nvPicPr>
          <p:cNvPr id="13" name="Picture 13"/>
          <p:cNvPicPr>
            <a:picLocks noChangeAspect="1"/>
          </p:cNvPicPr>
          <p:nvPr/>
        </p:nvPicPr>
        <p:blipFill>
          <a:blip r:embed="rId9"/>
          <a:srcRect/>
          <a:stretch>
            <a:fillRect/>
          </a:stretch>
        </p:blipFill>
        <p:spPr>
          <a:xfrm>
            <a:off x="1028700" y="1557655"/>
            <a:ext cx="5766221" cy="7171690"/>
          </a:xfrm>
          <a:prstGeom prst="rect">
            <a:avLst/>
          </a:prstGeom>
        </p:spPr>
      </p:pic>
      <p:sp>
        <p:nvSpPr>
          <p:cNvPr id="14" name="TextBox 14"/>
          <p:cNvSpPr txBox="1"/>
          <p:nvPr/>
        </p:nvSpPr>
        <p:spPr>
          <a:xfrm>
            <a:off x="15774105" y="9516392"/>
            <a:ext cx="1638734" cy="353060"/>
          </a:xfrm>
          <a:prstGeom prst="rect">
            <a:avLst/>
          </a:prstGeom>
        </p:spPr>
        <p:txBody>
          <a:bodyPr lIns="0" tIns="0" rIns="0" bIns="0" rtlCol="0" anchor="t">
            <a:spAutoFit/>
          </a:bodyPr>
          <a:lstStyle/>
          <a:p>
            <a:pPr algn="r">
              <a:lnSpc>
                <a:spcPts val="2860"/>
              </a:lnSpc>
            </a:pPr>
            <a:r>
              <a:rPr lang="en-US" sz="2200">
                <a:solidFill>
                  <a:srgbClr val="FFFFFF"/>
                </a:solidFill>
                <a:latin typeface="Montserrat"/>
              </a:rPr>
              <a:t>09</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1538</Words>
  <Application>Microsoft Office PowerPoint</Application>
  <PresentationFormat>Custom</PresentationFormat>
  <Paragraphs>137</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Promotion Presentation 2022</dc:title>
  <cp:lastModifiedBy>Dao Thi Hong Loan 20203903</cp:lastModifiedBy>
  <cp:revision>19</cp:revision>
  <dcterms:created xsi:type="dcterms:W3CDTF">2006-08-16T00:00:00Z</dcterms:created>
  <dcterms:modified xsi:type="dcterms:W3CDTF">2023-04-18T14:07:38Z</dcterms:modified>
  <dc:identifier>DAFgXeqWcPE</dc:identifier>
</cp:coreProperties>
</file>